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7" r:id="rId2"/>
    <p:sldId id="296" r:id="rId3"/>
    <p:sldId id="306" r:id="rId4"/>
    <p:sldId id="305" r:id="rId5"/>
    <p:sldId id="304" r:id="rId6"/>
    <p:sldId id="303" r:id="rId7"/>
    <p:sldId id="302" r:id="rId8"/>
    <p:sldId id="299" r:id="rId9"/>
    <p:sldId id="309" r:id="rId10"/>
    <p:sldId id="308" r:id="rId11"/>
    <p:sldId id="312" r:id="rId12"/>
    <p:sldId id="311" r:id="rId13"/>
    <p:sldId id="310" r:id="rId14"/>
    <p:sldId id="298" r:id="rId15"/>
    <p:sldId id="313" r:id="rId16"/>
    <p:sldId id="314" r:id="rId17"/>
    <p:sldId id="317" r:id="rId18"/>
    <p:sldId id="316" r:id="rId19"/>
    <p:sldId id="315" r:id="rId20"/>
    <p:sldId id="318" r:id="rId21"/>
    <p:sldId id="319" r:id="rId22"/>
    <p:sldId id="30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55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4A5AE-C351-4E47-A971-56934F80CB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B610C6-18FA-4F1B-9F74-7ADA30CE97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116AAF-2FCF-4EA5-AA12-05FF7DFC1A47}"/>
              </a:ext>
            </a:extLst>
          </p:cNvPr>
          <p:cNvSpPr>
            <a:spLocks noGrp="1"/>
          </p:cNvSpPr>
          <p:nvPr>
            <p:ph type="dt" sz="half" idx="10"/>
          </p:nvPr>
        </p:nvSpPr>
        <p:spPr/>
        <p:txBody>
          <a:bodyPr/>
          <a:lstStyle/>
          <a:p>
            <a:fld id="{7BE50499-A6AE-48C1-B673-103C7BE2B98D}" type="datetimeFigureOut">
              <a:rPr lang="en-US" smtClean="0"/>
              <a:t>3/29/2023</a:t>
            </a:fld>
            <a:endParaRPr lang="en-US"/>
          </a:p>
        </p:txBody>
      </p:sp>
      <p:sp>
        <p:nvSpPr>
          <p:cNvPr id="5" name="Footer Placeholder 4">
            <a:extLst>
              <a:ext uri="{FF2B5EF4-FFF2-40B4-BE49-F238E27FC236}">
                <a16:creationId xmlns:a16="http://schemas.microsoft.com/office/drawing/2014/main" id="{E3532607-079C-4FDA-A0DE-2C3572CA6D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DBBE08-5BB6-4640-930B-BE2344DDE216}"/>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26337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D9E48-475F-4975-8ECA-36C21C7E24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8E6554-52CA-4A44-97C6-790904A76B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B8C905-3441-4320-B8FC-D77AEC184E9A}"/>
              </a:ext>
            </a:extLst>
          </p:cNvPr>
          <p:cNvSpPr>
            <a:spLocks noGrp="1"/>
          </p:cNvSpPr>
          <p:nvPr>
            <p:ph type="dt" sz="half" idx="10"/>
          </p:nvPr>
        </p:nvSpPr>
        <p:spPr/>
        <p:txBody>
          <a:bodyPr/>
          <a:lstStyle/>
          <a:p>
            <a:fld id="{7BE50499-A6AE-48C1-B673-103C7BE2B98D}" type="datetimeFigureOut">
              <a:rPr lang="en-US" smtClean="0"/>
              <a:t>3/29/2023</a:t>
            </a:fld>
            <a:endParaRPr lang="en-US"/>
          </a:p>
        </p:txBody>
      </p:sp>
      <p:sp>
        <p:nvSpPr>
          <p:cNvPr id="5" name="Footer Placeholder 4">
            <a:extLst>
              <a:ext uri="{FF2B5EF4-FFF2-40B4-BE49-F238E27FC236}">
                <a16:creationId xmlns:a16="http://schemas.microsoft.com/office/drawing/2014/main" id="{7E28180D-14A6-495B-9588-B3394512D9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FD6CA5-36F3-43DD-8F3B-886643523422}"/>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93796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DF3E74-7C18-4687-B16F-322DB90D63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7A1B5E-4B65-4C2D-A110-3F57628F39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90EEC0-B70F-46F0-A073-FAF8D638EA3A}"/>
              </a:ext>
            </a:extLst>
          </p:cNvPr>
          <p:cNvSpPr>
            <a:spLocks noGrp="1"/>
          </p:cNvSpPr>
          <p:nvPr>
            <p:ph type="dt" sz="half" idx="10"/>
          </p:nvPr>
        </p:nvSpPr>
        <p:spPr/>
        <p:txBody>
          <a:bodyPr/>
          <a:lstStyle/>
          <a:p>
            <a:fld id="{7BE50499-A6AE-48C1-B673-103C7BE2B98D}" type="datetimeFigureOut">
              <a:rPr lang="en-US" smtClean="0"/>
              <a:t>3/29/2023</a:t>
            </a:fld>
            <a:endParaRPr lang="en-US"/>
          </a:p>
        </p:txBody>
      </p:sp>
      <p:sp>
        <p:nvSpPr>
          <p:cNvPr id="5" name="Footer Placeholder 4">
            <a:extLst>
              <a:ext uri="{FF2B5EF4-FFF2-40B4-BE49-F238E27FC236}">
                <a16:creationId xmlns:a16="http://schemas.microsoft.com/office/drawing/2014/main" id="{41418439-026C-4AA0-A631-EEFE5AFCA1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6F3F5B-51C0-4967-9249-BF17DC0D590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009022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CC862-BB5D-49E9-AFC8-3E7517CE5F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FAB6F9-FB89-4F0C-B1BD-305D95B3BE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5F36F7-6A69-4604-8A3B-F537752C0323}"/>
              </a:ext>
            </a:extLst>
          </p:cNvPr>
          <p:cNvSpPr>
            <a:spLocks noGrp="1"/>
          </p:cNvSpPr>
          <p:nvPr>
            <p:ph type="dt" sz="half" idx="10"/>
          </p:nvPr>
        </p:nvSpPr>
        <p:spPr/>
        <p:txBody>
          <a:bodyPr/>
          <a:lstStyle/>
          <a:p>
            <a:fld id="{7BE50499-A6AE-48C1-B673-103C7BE2B98D}" type="datetimeFigureOut">
              <a:rPr lang="en-US" smtClean="0"/>
              <a:t>3/29/2023</a:t>
            </a:fld>
            <a:endParaRPr lang="en-US"/>
          </a:p>
        </p:txBody>
      </p:sp>
      <p:sp>
        <p:nvSpPr>
          <p:cNvPr id="5" name="Footer Placeholder 4">
            <a:extLst>
              <a:ext uri="{FF2B5EF4-FFF2-40B4-BE49-F238E27FC236}">
                <a16:creationId xmlns:a16="http://schemas.microsoft.com/office/drawing/2014/main" id="{55F8A997-52D6-4077-8E03-17E56FA005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71B490-1CFE-4BEE-923F-52CF4E3637E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001334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ECE63-5462-4A14-931C-FA71C50004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46BB3A-B2CB-4322-8F37-2F776D4021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49C904-3C6A-4476-86B8-B8A9A3C001AB}"/>
              </a:ext>
            </a:extLst>
          </p:cNvPr>
          <p:cNvSpPr>
            <a:spLocks noGrp="1"/>
          </p:cNvSpPr>
          <p:nvPr>
            <p:ph type="dt" sz="half" idx="10"/>
          </p:nvPr>
        </p:nvSpPr>
        <p:spPr/>
        <p:txBody>
          <a:bodyPr/>
          <a:lstStyle/>
          <a:p>
            <a:fld id="{7BE50499-A6AE-48C1-B673-103C7BE2B98D}" type="datetimeFigureOut">
              <a:rPr lang="en-US" smtClean="0"/>
              <a:t>3/29/2023</a:t>
            </a:fld>
            <a:endParaRPr lang="en-US"/>
          </a:p>
        </p:txBody>
      </p:sp>
      <p:sp>
        <p:nvSpPr>
          <p:cNvPr id="5" name="Footer Placeholder 4">
            <a:extLst>
              <a:ext uri="{FF2B5EF4-FFF2-40B4-BE49-F238E27FC236}">
                <a16:creationId xmlns:a16="http://schemas.microsoft.com/office/drawing/2014/main" id="{BBD68101-47A4-4F7D-9FE9-B8E30C1DA5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D73F5-0D0A-45EF-A51A-C49B0BE49F54}"/>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78686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3887D-6AA7-4572-B308-BCD608E987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DD6440-6250-464B-8EAF-1F752F107B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7E6576-9A72-47B6-B694-83CEF85FB1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27928E-501D-4CE2-B061-8A3431DF8A01}"/>
              </a:ext>
            </a:extLst>
          </p:cNvPr>
          <p:cNvSpPr>
            <a:spLocks noGrp="1"/>
          </p:cNvSpPr>
          <p:nvPr>
            <p:ph type="dt" sz="half" idx="10"/>
          </p:nvPr>
        </p:nvSpPr>
        <p:spPr/>
        <p:txBody>
          <a:bodyPr/>
          <a:lstStyle/>
          <a:p>
            <a:fld id="{7BE50499-A6AE-48C1-B673-103C7BE2B98D}" type="datetimeFigureOut">
              <a:rPr lang="en-US" smtClean="0"/>
              <a:t>3/29/2023</a:t>
            </a:fld>
            <a:endParaRPr lang="en-US"/>
          </a:p>
        </p:txBody>
      </p:sp>
      <p:sp>
        <p:nvSpPr>
          <p:cNvPr id="6" name="Footer Placeholder 5">
            <a:extLst>
              <a:ext uri="{FF2B5EF4-FFF2-40B4-BE49-F238E27FC236}">
                <a16:creationId xmlns:a16="http://schemas.microsoft.com/office/drawing/2014/main" id="{E40DFC91-A167-431F-9057-2829A6F34D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077B65-96DF-4E28-B715-E863CB70E09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556187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64017-6B16-4A5D-9C7B-5DE34DE7A5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F95CBC-A5BD-43F5-B2F2-86D7C3E7EC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343084-56AF-44A7-B855-913FC41B91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FD8B68-BF3F-441A-99CD-254AA6625B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DF69C7-5971-4727-A020-04C7815375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CB6CA4-198E-4E91-97AC-8A10196E523A}"/>
              </a:ext>
            </a:extLst>
          </p:cNvPr>
          <p:cNvSpPr>
            <a:spLocks noGrp="1"/>
          </p:cNvSpPr>
          <p:nvPr>
            <p:ph type="dt" sz="half" idx="10"/>
          </p:nvPr>
        </p:nvSpPr>
        <p:spPr/>
        <p:txBody>
          <a:bodyPr/>
          <a:lstStyle/>
          <a:p>
            <a:fld id="{7BE50499-A6AE-48C1-B673-103C7BE2B98D}" type="datetimeFigureOut">
              <a:rPr lang="en-US" smtClean="0"/>
              <a:t>3/29/2023</a:t>
            </a:fld>
            <a:endParaRPr lang="en-US"/>
          </a:p>
        </p:txBody>
      </p:sp>
      <p:sp>
        <p:nvSpPr>
          <p:cNvPr id="8" name="Footer Placeholder 7">
            <a:extLst>
              <a:ext uri="{FF2B5EF4-FFF2-40B4-BE49-F238E27FC236}">
                <a16:creationId xmlns:a16="http://schemas.microsoft.com/office/drawing/2014/main" id="{8EB96E44-C26D-44CD-8F54-62A14FD093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E324ED-C676-40E8-8BE6-0266220C0766}"/>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37360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B9417-0777-4BA1-BA52-FDCC514A9A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67ABE4-13F8-4922-AD78-1C31855F739D}"/>
              </a:ext>
            </a:extLst>
          </p:cNvPr>
          <p:cNvSpPr>
            <a:spLocks noGrp="1"/>
          </p:cNvSpPr>
          <p:nvPr>
            <p:ph type="dt" sz="half" idx="10"/>
          </p:nvPr>
        </p:nvSpPr>
        <p:spPr/>
        <p:txBody>
          <a:bodyPr/>
          <a:lstStyle/>
          <a:p>
            <a:fld id="{7BE50499-A6AE-48C1-B673-103C7BE2B98D}" type="datetimeFigureOut">
              <a:rPr lang="en-US" smtClean="0"/>
              <a:t>3/29/2023</a:t>
            </a:fld>
            <a:endParaRPr lang="en-US"/>
          </a:p>
        </p:txBody>
      </p:sp>
      <p:sp>
        <p:nvSpPr>
          <p:cNvPr id="4" name="Footer Placeholder 3">
            <a:extLst>
              <a:ext uri="{FF2B5EF4-FFF2-40B4-BE49-F238E27FC236}">
                <a16:creationId xmlns:a16="http://schemas.microsoft.com/office/drawing/2014/main" id="{13D164A4-4D2C-41C1-8524-9F65BA6A88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5FF248-B8BA-4150-A00C-186CE719C8B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021033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7377A0-0733-4A75-8616-84A12F186C14}"/>
              </a:ext>
            </a:extLst>
          </p:cNvPr>
          <p:cNvSpPr>
            <a:spLocks noGrp="1"/>
          </p:cNvSpPr>
          <p:nvPr>
            <p:ph type="dt" sz="half" idx="10"/>
          </p:nvPr>
        </p:nvSpPr>
        <p:spPr/>
        <p:txBody>
          <a:bodyPr/>
          <a:lstStyle/>
          <a:p>
            <a:fld id="{7BE50499-A6AE-48C1-B673-103C7BE2B98D}" type="datetimeFigureOut">
              <a:rPr lang="en-US" smtClean="0"/>
              <a:t>3/29/2023</a:t>
            </a:fld>
            <a:endParaRPr lang="en-US"/>
          </a:p>
        </p:txBody>
      </p:sp>
      <p:sp>
        <p:nvSpPr>
          <p:cNvPr id="3" name="Footer Placeholder 2">
            <a:extLst>
              <a:ext uri="{FF2B5EF4-FFF2-40B4-BE49-F238E27FC236}">
                <a16:creationId xmlns:a16="http://schemas.microsoft.com/office/drawing/2014/main" id="{1AEC5F02-62B2-4B4F-803E-1090F3484A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D959FD-AD2C-42C9-8F26-15E6F58A54E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63133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5886B-5D7E-4A10-908D-30B7FB8C51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8C3749-A5E0-4531-B5F1-2BE08419DF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4E15FA-E61F-4379-9AB6-CA58D34DCE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7F3305-9B2D-4923-A927-E158791267FD}"/>
              </a:ext>
            </a:extLst>
          </p:cNvPr>
          <p:cNvSpPr>
            <a:spLocks noGrp="1"/>
          </p:cNvSpPr>
          <p:nvPr>
            <p:ph type="dt" sz="half" idx="10"/>
          </p:nvPr>
        </p:nvSpPr>
        <p:spPr/>
        <p:txBody>
          <a:bodyPr/>
          <a:lstStyle/>
          <a:p>
            <a:fld id="{7BE50499-A6AE-48C1-B673-103C7BE2B98D}" type="datetimeFigureOut">
              <a:rPr lang="en-US" smtClean="0"/>
              <a:t>3/29/2023</a:t>
            </a:fld>
            <a:endParaRPr lang="en-US"/>
          </a:p>
        </p:txBody>
      </p:sp>
      <p:sp>
        <p:nvSpPr>
          <p:cNvPr id="6" name="Footer Placeholder 5">
            <a:extLst>
              <a:ext uri="{FF2B5EF4-FFF2-40B4-BE49-F238E27FC236}">
                <a16:creationId xmlns:a16="http://schemas.microsoft.com/office/drawing/2014/main" id="{557996DB-2D2C-41E4-B6AC-46F1D2F2E4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726247-8101-4CE2-8EAB-71B99994813A}"/>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724757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A75DB-5964-46A1-9004-F0EC17676C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F92C83-54D6-481B-9B6C-16AFA57812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06DD13-3CEA-40B4-82C8-B3CD0C3ABF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059726-0053-457B-B3F5-9FC0E1732B09}"/>
              </a:ext>
            </a:extLst>
          </p:cNvPr>
          <p:cNvSpPr>
            <a:spLocks noGrp="1"/>
          </p:cNvSpPr>
          <p:nvPr>
            <p:ph type="dt" sz="half" idx="10"/>
          </p:nvPr>
        </p:nvSpPr>
        <p:spPr/>
        <p:txBody>
          <a:bodyPr/>
          <a:lstStyle/>
          <a:p>
            <a:fld id="{7BE50499-A6AE-48C1-B673-103C7BE2B98D}" type="datetimeFigureOut">
              <a:rPr lang="en-US" smtClean="0"/>
              <a:t>3/29/2023</a:t>
            </a:fld>
            <a:endParaRPr lang="en-US"/>
          </a:p>
        </p:txBody>
      </p:sp>
      <p:sp>
        <p:nvSpPr>
          <p:cNvPr id="6" name="Footer Placeholder 5">
            <a:extLst>
              <a:ext uri="{FF2B5EF4-FFF2-40B4-BE49-F238E27FC236}">
                <a16:creationId xmlns:a16="http://schemas.microsoft.com/office/drawing/2014/main" id="{1AB55749-9C7E-4F9D-86D3-25F447C0BB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DAA849-F407-4374-9AEE-232F8A2DFA3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26927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0CC0FB-CE63-4999-9F8C-077A0099B1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9731BA-C8BE-4F84-9DB5-049CB15EBF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B17F6D-760F-450D-B407-A52E70C3D8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3/29/2023</a:t>
            </a:fld>
            <a:endParaRPr lang="en-US"/>
          </a:p>
        </p:txBody>
      </p:sp>
      <p:sp>
        <p:nvSpPr>
          <p:cNvPr id="5" name="Footer Placeholder 4">
            <a:extLst>
              <a:ext uri="{FF2B5EF4-FFF2-40B4-BE49-F238E27FC236}">
                <a16:creationId xmlns:a16="http://schemas.microsoft.com/office/drawing/2014/main" id="{BBCB98E6-FCDE-4B86-AE10-9A1A30A310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41B8878-05DA-4E69-88C9-E49F0079BB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410958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B14BFE3-EE04-57C5-9FA9-F3038CA98F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5555" y="357996"/>
            <a:ext cx="10368950" cy="6142007"/>
          </a:xfrm>
          <a:prstGeom prst="rect">
            <a:avLst/>
          </a:prstGeom>
        </p:spPr>
      </p:pic>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sz="3200" b="1" dirty="0">
                <a:effectLst/>
                <a:latin typeface="Calibri" panose="020F0502020204030204" pitchFamily="34" charset="0"/>
                <a:ea typeface="Times New Roman" panose="02020603050405020304" pitchFamily="18" charset="0"/>
              </a:rPr>
              <a:t>Satan uses, questions &amp; twists God’s Word: He uses our lack of knowledge &amp; understanding against us!         </a:t>
            </a:r>
          </a:p>
          <a:p>
            <a:pPr marL="0" marR="0" indent="0">
              <a:lnSpc>
                <a:spcPct val="106000"/>
              </a:lnSpc>
              <a:spcBef>
                <a:spcPts val="0"/>
              </a:spcBef>
              <a:spcAft>
                <a:spcPts val="750"/>
              </a:spcAft>
              <a:buNone/>
            </a:pPr>
            <a:endParaRPr lang="en-US" sz="800" b="1" dirty="0">
              <a:effectLst/>
              <a:latin typeface="Calibri" panose="020F0502020204030204" pitchFamily="34" charset="0"/>
              <a:ea typeface="Times New Roman" panose="02020603050405020304" pitchFamily="18" charset="0"/>
            </a:endParaRPr>
          </a:p>
          <a:p>
            <a:pPr marL="0" marR="0" indent="0">
              <a:lnSpc>
                <a:spcPct val="106000"/>
              </a:lnSpc>
              <a:spcBef>
                <a:spcPts val="0"/>
              </a:spcBef>
              <a:spcAft>
                <a:spcPts val="750"/>
              </a:spcAft>
              <a:buNone/>
            </a:pPr>
            <a:r>
              <a:rPr lang="en-US" sz="3200" b="1" dirty="0">
                <a:effectLst/>
                <a:latin typeface="Calibri" panose="020F0502020204030204" pitchFamily="34" charset="0"/>
                <a:ea typeface="Times New Roman" panose="02020603050405020304" pitchFamily="18" charset="0"/>
              </a:rPr>
              <a:t>Gen 3:1 “</a:t>
            </a:r>
            <a:r>
              <a:rPr lang="en-US" sz="3200" dirty="0">
                <a:effectLst/>
                <a:latin typeface="Tempus Sans ITC" panose="04020404030D07020202" pitchFamily="82" charset="0"/>
                <a:ea typeface="Times New Roman" panose="02020603050405020304" pitchFamily="18" charset="0"/>
                <a:cs typeface="Calibri" panose="020F0502020204030204" pitchFamily="34" charset="0"/>
              </a:rPr>
              <a:t>Now the serpent was more crafty than any other beast … and said to the woman, ‘Indeed, has God said, You shall not eat from any tree of the garden?</a:t>
            </a:r>
            <a:r>
              <a:rPr lang="en-US" sz="3200" dirty="0">
                <a:effectLst/>
                <a:latin typeface="Calibri" panose="020F0502020204030204" pitchFamily="34" charset="0"/>
                <a:ea typeface="Times New Roman" panose="02020603050405020304" pitchFamily="18" charset="0"/>
              </a:rPr>
              <a:t>’”       </a:t>
            </a:r>
            <a:r>
              <a:rPr lang="en-US" sz="3200" b="1" dirty="0">
                <a:effectLst/>
                <a:latin typeface="Calibri" panose="020F0502020204030204" pitchFamily="34" charset="0"/>
                <a:ea typeface="Times New Roman" panose="02020603050405020304" pitchFamily="18" charset="0"/>
              </a:rPr>
              <a:t> </a:t>
            </a:r>
          </a:p>
          <a:p>
            <a:pPr marL="0" marR="0" indent="0">
              <a:lnSpc>
                <a:spcPct val="106000"/>
              </a:lnSpc>
              <a:spcBef>
                <a:spcPts val="0"/>
              </a:spcBef>
              <a:spcAft>
                <a:spcPts val="750"/>
              </a:spcAft>
              <a:buNone/>
            </a:pPr>
            <a:r>
              <a:rPr lang="en-US" sz="3200" b="1" dirty="0">
                <a:effectLst/>
                <a:latin typeface="Calibri" panose="020F0502020204030204" pitchFamily="34" charset="0"/>
                <a:ea typeface="Times New Roman" panose="02020603050405020304" pitchFamily="18" charset="0"/>
              </a:rPr>
              <a:t>Mt 4:6 “</a:t>
            </a:r>
            <a:r>
              <a:rPr lang="en-US" sz="3200" dirty="0">
                <a:effectLst/>
                <a:latin typeface="Calibri" panose="020F0502020204030204" pitchFamily="34" charset="0"/>
                <a:ea typeface="Times New Roman" panose="02020603050405020304" pitchFamily="18" charset="0"/>
              </a:rPr>
              <a:t>And he said to Him, ‘If you are the Son of God, throw Yourself down; for it is written: ‘</a:t>
            </a:r>
            <a:r>
              <a:rPr lang="en-US" sz="3200" dirty="0">
                <a:effectLst/>
                <a:latin typeface="Tempus Sans ITC" panose="04020404030D07020202" pitchFamily="82" charset="0"/>
                <a:ea typeface="Times New Roman" panose="02020603050405020304" pitchFamily="18" charset="0"/>
                <a:cs typeface="Calibri" panose="020F0502020204030204" pitchFamily="34" charset="0"/>
              </a:rPr>
              <a:t>He will command His angels concerning You; on their hands they will bear You up, so that You will not strike Your food against a stone.’”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7032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sz="3200" b="1" dirty="0">
                <a:effectLst/>
                <a:latin typeface="Calibri" panose="020F0502020204030204" pitchFamily="34" charset="0"/>
                <a:ea typeface="Times New Roman" panose="02020603050405020304" pitchFamily="18" charset="0"/>
              </a:rPr>
              <a:t>Satan wants us to think that </a:t>
            </a:r>
            <a:r>
              <a:rPr lang="en-US" sz="3200" b="1" dirty="0">
                <a:effectLst/>
                <a:latin typeface="Calibri" panose="020F0502020204030204" pitchFamily="34" charset="0"/>
                <a:ea typeface="Calibri" panose="020F0502020204030204" pitchFamily="34" charset="0"/>
              </a:rPr>
              <a:t>God’s Word i</a:t>
            </a:r>
            <a:r>
              <a:rPr lang="en-US" sz="3200" b="1" dirty="0">
                <a:effectLst/>
                <a:latin typeface="Calibri" panose="020F0502020204030204" pitchFamily="34" charset="0"/>
                <a:ea typeface="Times New Roman" panose="02020603050405020304" pitchFamily="18" charset="0"/>
              </a:rPr>
              <a:t>s </a:t>
            </a:r>
            <a:r>
              <a:rPr lang="en-US" sz="3200" b="1" i="1" dirty="0">
                <a:effectLst/>
                <a:latin typeface="Calibri" panose="020F0502020204030204" pitchFamily="34" charset="0"/>
                <a:ea typeface="Times New Roman" panose="02020603050405020304" pitchFamily="18" charset="0"/>
              </a:rPr>
              <a:t>unsettled</a:t>
            </a:r>
            <a:r>
              <a:rPr lang="en-US" sz="3200" b="1" dirty="0">
                <a:effectLst/>
                <a:latin typeface="Calibri" panose="020F0502020204030204" pitchFamily="34" charset="0"/>
                <a:ea typeface="Times New Roman" panose="02020603050405020304" pitchFamily="18" charset="0"/>
              </a:rPr>
              <a:t> and </a:t>
            </a:r>
            <a:r>
              <a:rPr lang="en-US" sz="3200" b="1" i="1" dirty="0">
                <a:effectLst/>
                <a:latin typeface="Calibri" panose="020F0502020204030204" pitchFamily="34" charset="0"/>
                <a:ea typeface="Times New Roman" panose="02020603050405020304" pitchFamily="18" charset="0"/>
              </a:rPr>
              <a:t>flexible</a:t>
            </a:r>
            <a:r>
              <a:rPr lang="en-US" sz="3200" b="1" i="1" dirty="0">
                <a:effectLst/>
                <a:latin typeface="Calibri" panose="020F0502020204030204" pitchFamily="34" charset="0"/>
                <a:ea typeface="Calibri" panose="020F0502020204030204" pitchFamily="34" charset="0"/>
              </a:rPr>
              <a:t>: </a:t>
            </a:r>
            <a:r>
              <a:rPr lang="en-US" sz="3200" i="1" dirty="0">
                <a:effectLst/>
                <a:latin typeface="Calibri" panose="020F0502020204030204" pitchFamily="34" charset="0"/>
                <a:ea typeface="Times New Roman" panose="02020603050405020304" pitchFamily="18" charset="0"/>
              </a:rPr>
              <a:t>    </a:t>
            </a:r>
          </a:p>
          <a:p>
            <a:pPr marL="0" marR="0" indent="0">
              <a:lnSpc>
                <a:spcPct val="106000"/>
              </a:lnSpc>
              <a:spcBef>
                <a:spcPts val="0"/>
              </a:spcBef>
              <a:spcAft>
                <a:spcPts val="750"/>
              </a:spcAft>
              <a:buNone/>
            </a:pPr>
            <a:endParaRPr lang="en-US" sz="800" i="1" dirty="0">
              <a:effectLst/>
              <a:latin typeface="Calibri" panose="020F0502020204030204" pitchFamily="34" charset="0"/>
              <a:ea typeface="Calibri" panose="020F0502020204030204" pitchFamily="34" charset="0"/>
            </a:endParaRPr>
          </a:p>
          <a:p>
            <a:pPr marL="0" marR="0" indent="0">
              <a:lnSpc>
                <a:spcPct val="106000"/>
              </a:lnSpc>
              <a:spcBef>
                <a:spcPts val="0"/>
              </a:spcBef>
              <a:spcAft>
                <a:spcPts val="750"/>
              </a:spcAft>
              <a:buNone/>
            </a:pPr>
            <a:r>
              <a:rPr lang="en-US" sz="3200" b="1" dirty="0">
                <a:effectLst/>
                <a:latin typeface="Calibri" panose="020F0502020204030204" pitchFamily="34" charset="0"/>
                <a:ea typeface="Times New Roman" panose="02020603050405020304" pitchFamily="18" charset="0"/>
              </a:rPr>
              <a:t>Ps</a:t>
            </a:r>
            <a:r>
              <a:rPr lang="en-US" sz="3200" b="1" dirty="0">
                <a:effectLst/>
                <a:latin typeface="Calibri" panose="020F0502020204030204" pitchFamily="34" charset="0"/>
                <a:ea typeface="Calibri" panose="020F0502020204030204" pitchFamily="34" charset="0"/>
              </a:rPr>
              <a:t>alms</a:t>
            </a:r>
            <a:r>
              <a:rPr lang="en-US" sz="3200" b="1" dirty="0">
                <a:effectLst/>
                <a:latin typeface="Calibri" panose="020F0502020204030204" pitchFamily="34" charset="0"/>
                <a:ea typeface="Times New Roman" panose="02020603050405020304" pitchFamily="18" charset="0"/>
              </a:rPr>
              <a:t> 119:89 “</a:t>
            </a:r>
            <a:r>
              <a:rPr lang="en-US" sz="3200" dirty="0">
                <a:effectLst/>
                <a:latin typeface="Calibri" panose="020F0502020204030204" pitchFamily="34" charset="0"/>
                <a:ea typeface="Times New Roman" panose="02020603050405020304" pitchFamily="18" charset="0"/>
              </a:rPr>
              <a:t>Forever O’ Lord, Your word is settled in heaven.” </a:t>
            </a:r>
          </a:p>
          <a:p>
            <a:pPr marL="0" marR="0" indent="0">
              <a:lnSpc>
                <a:spcPct val="106000"/>
              </a:lnSpc>
              <a:spcBef>
                <a:spcPts val="0"/>
              </a:spcBef>
              <a:spcAft>
                <a:spcPts val="750"/>
              </a:spcAft>
              <a:buNone/>
            </a:pPr>
            <a:r>
              <a:rPr lang="en-US" sz="3200" b="1" dirty="0">
                <a:effectLst/>
                <a:latin typeface="Calibri" panose="020F0502020204030204" pitchFamily="34" charset="0"/>
                <a:ea typeface="Times New Roman" panose="02020603050405020304" pitchFamily="18" charset="0"/>
              </a:rPr>
              <a:t>John 6:27 “</a:t>
            </a:r>
            <a:r>
              <a:rPr lang="en-US" sz="3200" dirty="0">
                <a:effectLst/>
                <a:latin typeface="Calibri" panose="020F0502020204030204" pitchFamily="34" charset="0"/>
                <a:ea typeface="Times New Roman" panose="02020603050405020304" pitchFamily="18" charset="0"/>
              </a:rPr>
              <a:t>Do not work for the food which perishes, but for the </a:t>
            </a:r>
            <a:r>
              <a:rPr lang="en-US" sz="3200" dirty="0">
                <a:effectLst/>
                <a:latin typeface="Tempus Sans ITC" panose="04020404030D07020202" pitchFamily="82" charset="0"/>
                <a:ea typeface="Calibri" panose="020F0502020204030204" pitchFamily="34" charset="0"/>
                <a:cs typeface="Calibri" panose="020F0502020204030204" pitchFamily="34" charset="0"/>
              </a:rPr>
              <a:t>food which endures to eternal life, </a:t>
            </a:r>
            <a:r>
              <a:rPr lang="en-US" sz="3200" dirty="0">
                <a:effectLst/>
                <a:latin typeface="Calibri" panose="020F0502020204030204" pitchFamily="34" charset="0"/>
                <a:ea typeface="Times New Roman" panose="02020603050405020304" pitchFamily="18" charset="0"/>
              </a:rPr>
              <a:t>which the Son of Man will give to you, for on Him the Father, God, has set His seal.” </a:t>
            </a:r>
            <a:r>
              <a:rPr lang="en-US" sz="3200" dirty="0">
                <a:effectLst/>
                <a:latin typeface="Calibri" panose="020F0502020204030204" pitchFamily="34" charset="0"/>
                <a:ea typeface="Calibri" panose="020F0502020204030204" pitchFamily="34" charset="0"/>
              </a:rPr>
              <a:t> </a:t>
            </a:r>
            <a:r>
              <a:rPr lang="en-US" sz="3200" dirty="0">
                <a:effectLst/>
                <a:latin typeface="Calibri" panose="020F0502020204030204" pitchFamily="34" charset="0"/>
                <a:ea typeface="Times New Roman" panose="02020603050405020304" pitchFamily="18" charset="0"/>
              </a:rPr>
              <a:t> </a:t>
            </a:r>
            <a:r>
              <a:rPr lang="en-US" sz="3200" b="1" dirty="0">
                <a:effectLst/>
                <a:latin typeface="Times New Roman" panose="02020603050405020304" pitchFamily="18" charset="0"/>
                <a:ea typeface="Times New Roman" panose="02020603050405020304" pitchFamily="18" charset="0"/>
              </a:rPr>
              <a:t>Prov 2:6 “</a:t>
            </a:r>
            <a:r>
              <a:rPr lang="en-US" sz="3200" dirty="0">
                <a:effectLst/>
                <a:latin typeface="Calibri" panose="020F0502020204030204" pitchFamily="34" charset="0"/>
                <a:ea typeface="Calibri" panose="020F0502020204030204" pitchFamily="34" charset="0"/>
                <a:cs typeface="Times New Roman" panose="02020603050405020304" pitchFamily="18" charset="0"/>
              </a:rPr>
              <a:t>For the Lord gives wisdom; from His mouth come knowledge and understanding.” . . . </a:t>
            </a:r>
          </a:p>
        </p:txBody>
      </p:sp>
    </p:spTree>
    <p:extLst>
      <p:ext uri="{BB962C8B-B14F-4D97-AF65-F5344CB8AC3E}">
        <p14:creationId xmlns:p14="http://schemas.microsoft.com/office/powerpoint/2010/main" val="2197032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Mt 24:35 “</a:t>
            </a:r>
            <a:r>
              <a:rPr lang="en-US" sz="3200" dirty="0">
                <a:effectLst/>
                <a:latin typeface="Calibri" panose="020F0502020204030204" pitchFamily="34" charset="0"/>
                <a:ea typeface="Calibri" panose="020F0502020204030204" pitchFamily="34" charset="0"/>
                <a:cs typeface="Times New Roman" panose="02020603050405020304" pitchFamily="18" charset="0"/>
              </a:rPr>
              <a:t>Heaven and earth will pass away, but my words will not pass away.  </a:t>
            </a:r>
          </a:p>
          <a:p>
            <a:pPr marL="0" marR="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1 Pe 1:25 </a:t>
            </a:r>
            <a:r>
              <a:rPr lang="en-US" sz="3200" dirty="0">
                <a:effectLst/>
                <a:latin typeface="Calibri" panose="020F0502020204030204" pitchFamily="34" charset="0"/>
                <a:ea typeface="Calibri" panose="020F0502020204030204" pitchFamily="34" charset="0"/>
                <a:cs typeface="Times New Roman" panose="02020603050405020304" pitchFamily="18" charset="0"/>
              </a:rPr>
              <a:t>ESV “</a:t>
            </a:r>
            <a:r>
              <a:rPr lang="en-US" sz="3200" dirty="0">
                <a:effectLst/>
                <a:latin typeface="Times New Roman" panose="02020603050405020304" pitchFamily="18" charset="0"/>
                <a:ea typeface="Times New Roman" panose="02020603050405020304" pitchFamily="18" charset="0"/>
              </a:rPr>
              <a:t>But the word of the Lord remains forever. And this word is the good news that was preached to you.</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2 Tim 3:16 “</a:t>
            </a:r>
            <a:r>
              <a:rPr lang="en-US" sz="3200" dirty="0">
                <a:effectLst/>
                <a:latin typeface="Calibri" panose="020F0502020204030204" pitchFamily="34" charset="0"/>
                <a:ea typeface="Calibri" panose="020F0502020204030204" pitchFamily="34" charset="0"/>
                <a:cs typeface="Times New Roman" panose="02020603050405020304" pitchFamily="18" charset="0"/>
              </a:rPr>
              <a:t>All Scripture is inspired by God…”</a:t>
            </a:r>
            <a:r>
              <a:rPr lang="en-US" sz="3200" dirty="0">
                <a:effectLst/>
                <a:latin typeface="Calibri" panose="020F0502020204030204" pitchFamily="34" charset="0"/>
                <a:ea typeface="Calibri" panose="020F0502020204030204" pitchFamily="34"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3265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fontScale="92500" lnSpcReduction="20000"/>
          </a:bodyPr>
          <a:lstStyle/>
          <a:p>
            <a:pPr marL="0" indent="0">
              <a:lnSpc>
                <a:spcPct val="106000"/>
              </a:lnSpc>
              <a:spcBef>
                <a:spcPts val="0"/>
              </a:spcBef>
              <a:spcAft>
                <a:spcPts val="750"/>
              </a:spcAft>
              <a:buNone/>
            </a:pPr>
            <a:r>
              <a:rPr lang="en-US" b="1" dirty="0">
                <a:effectLst/>
                <a:latin typeface="Calibri" panose="020F0502020204030204" pitchFamily="34" charset="0"/>
                <a:ea typeface="Times New Roman" panose="02020603050405020304" pitchFamily="18" charset="0"/>
                <a:cs typeface="Calibri" panose="020F0502020204030204" pitchFamily="34" charset="0"/>
              </a:rPr>
              <a:t>He portrays God’s word as negatively as possible and brings this worlds pleasures before us!</a:t>
            </a:r>
            <a:r>
              <a:rPr lang="en-US" dirty="0">
                <a:effectLst/>
                <a:latin typeface="Calibri" panose="020F0502020204030204" pitchFamily="34" charset="0"/>
                <a:ea typeface="Times New Roman" panose="02020603050405020304" pitchFamily="18" charset="0"/>
                <a:cs typeface="Calibri" panose="020F0502020204030204" pitchFamily="34" charset="0"/>
              </a:rPr>
              <a:t>         </a:t>
            </a:r>
          </a:p>
          <a:p>
            <a:pPr marL="0" indent="0">
              <a:lnSpc>
                <a:spcPct val="106000"/>
              </a:lnSpc>
              <a:spcBef>
                <a:spcPts val="0"/>
              </a:spcBef>
              <a:spcAft>
                <a:spcPts val="750"/>
              </a:spcAft>
              <a:buNone/>
            </a:pPr>
            <a:endParaRPr lang="en-US" sz="900" b="1" dirty="0">
              <a:latin typeface="Calibri" panose="020F0502020204030204" pitchFamily="34" charset="0"/>
              <a:ea typeface="Times New Roman" panose="02020603050405020304" pitchFamily="18" charset="0"/>
              <a:cs typeface="Calibri" panose="020F0502020204030204" pitchFamily="34" charset="0"/>
            </a:endParaRPr>
          </a:p>
          <a:p>
            <a:pPr marL="0" indent="0">
              <a:lnSpc>
                <a:spcPct val="106000"/>
              </a:lnSpc>
              <a:spcBef>
                <a:spcPts val="0"/>
              </a:spcBef>
              <a:spcAft>
                <a:spcPts val="750"/>
              </a:spcAft>
              <a:buNone/>
            </a:pPr>
            <a:r>
              <a:rPr lang="en-US" b="1" dirty="0">
                <a:effectLst/>
                <a:latin typeface="Calibri" panose="020F0502020204030204" pitchFamily="34" charset="0"/>
                <a:ea typeface="Times New Roman" panose="02020603050405020304" pitchFamily="18" charset="0"/>
                <a:cs typeface="Calibri" panose="020F0502020204030204" pitchFamily="34" charset="0"/>
              </a:rPr>
              <a:t>Gen 3:5</a:t>
            </a:r>
            <a:r>
              <a:rPr lang="en-US" dirty="0">
                <a:effectLst/>
                <a:latin typeface="Calibri" panose="020F0502020204030204" pitchFamily="34" charset="0"/>
                <a:ea typeface="Times New Roman" panose="02020603050405020304" pitchFamily="18" charset="0"/>
                <a:cs typeface="Calibri" panose="020F0502020204030204" pitchFamily="34" charset="0"/>
              </a:rPr>
              <a:t> “For God knows that in the day you eat from it your eyes will be opened, and you will be like God, knowing good and evil.” </a:t>
            </a:r>
          </a:p>
          <a:p>
            <a:pPr marL="0" indent="0">
              <a:lnSpc>
                <a:spcPct val="106000"/>
              </a:lnSpc>
              <a:spcBef>
                <a:spcPts val="0"/>
              </a:spcBef>
              <a:spcAft>
                <a:spcPts val="750"/>
              </a:spcAft>
              <a:buNone/>
            </a:pPr>
            <a:r>
              <a:rPr lang="en-US" b="1" dirty="0">
                <a:effectLst/>
                <a:latin typeface="Calibri" panose="020F0502020204030204" pitchFamily="34" charset="0"/>
                <a:ea typeface="Times New Roman" panose="02020603050405020304" pitchFamily="18" charset="0"/>
                <a:cs typeface="Calibri" panose="020F0502020204030204" pitchFamily="34" charset="0"/>
              </a:rPr>
              <a:t>Mt 4:9 “</a:t>
            </a:r>
            <a:r>
              <a:rPr lang="en-US" dirty="0">
                <a:effectLst/>
                <a:latin typeface="Calibri" panose="020F0502020204030204" pitchFamily="34" charset="0"/>
                <a:ea typeface="Times New Roman" panose="02020603050405020304" pitchFamily="18" charset="0"/>
                <a:cs typeface="Calibri" panose="020F0502020204030204" pitchFamily="34" charset="0"/>
              </a:rPr>
              <a:t>and He said to Him: ‘All these things I will give You, if You fall down and worship me.” </a:t>
            </a:r>
          </a:p>
          <a:p>
            <a:pPr marL="0" indent="0">
              <a:lnSpc>
                <a:spcPct val="106000"/>
              </a:lnSpc>
              <a:spcBef>
                <a:spcPts val="0"/>
              </a:spcBef>
              <a:spcAft>
                <a:spcPts val="750"/>
              </a:spcAft>
              <a:buNone/>
            </a:pPr>
            <a:r>
              <a:rPr lang="en-US" b="1" dirty="0">
                <a:effectLst/>
                <a:latin typeface="Calibri" panose="020F0502020204030204" pitchFamily="34" charset="0"/>
                <a:ea typeface="Times New Roman" panose="02020603050405020304" pitchFamily="18" charset="0"/>
                <a:cs typeface="Calibri" panose="020F0502020204030204" pitchFamily="34" charset="0"/>
              </a:rPr>
              <a:t>2 Pe 2:18 “</a:t>
            </a:r>
            <a:r>
              <a:rPr lang="en-US" dirty="0">
                <a:effectLst/>
                <a:latin typeface="Calibri" panose="020F0502020204030204" pitchFamily="34" charset="0"/>
                <a:ea typeface="Times New Roman" panose="02020603050405020304" pitchFamily="18" charset="0"/>
                <a:cs typeface="Calibri" panose="020F0502020204030204" pitchFamily="34" charset="0"/>
              </a:rPr>
              <a:t>For speaking out arrogant words of vanity they entice by fleshly desires, by sensuality, those who barely escape from the ones who live in error”.  </a:t>
            </a:r>
          </a:p>
          <a:p>
            <a:pPr marL="0" indent="0">
              <a:lnSpc>
                <a:spcPct val="106000"/>
              </a:lnSpc>
              <a:spcBef>
                <a:spcPts val="0"/>
              </a:spcBef>
              <a:spcAft>
                <a:spcPts val="750"/>
              </a:spcAft>
              <a:buNone/>
            </a:pPr>
            <a:r>
              <a:rPr lang="en-US" b="1" dirty="0">
                <a:effectLst/>
                <a:latin typeface="Calibri" panose="020F0502020204030204" pitchFamily="34" charset="0"/>
                <a:ea typeface="Times New Roman" panose="02020603050405020304" pitchFamily="18" charset="0"/>
                <a:cs typeface="Calibri" panose="020F0502020204030204" pitchFamily="34" charset="0"/>
              </a:rPr>
              <a:t>James 1:13-15 “</a:t>
            </a:r>
            <a:r>
              <a:rPr lang="en-US" dirty="0">
                <a:effectLst/>
                <a:latin typeface="Calibri" panose="020F0502020204030204" pitchFamily="34" charset="0"/>
                <a:ea typeface="Times New Roman" panose="02020603050405020304" pitchFamily="18" charset="0"/>
                <a:cs typeface="Calibri" panose="020F0502020204030204" pitchFamily="34" charset="0"/>
              </a:rPr>
              <a:t>Let no one say when he is tempted, ‘I am being tempted by God’; for God cannot be tempted by evil, and He Himself does not temp anyone. But each one is tempted when he is carried away and enticed by his own lust.” (Rom 7 conflict)</a:t>
            </a:r>
          </a:p>
        </p:txBody>
      </p:sp>
    </p:spTree>
    <p:extLst>
      <p:ext uri="{BB962C8B-B14F-4D97-AF65-F5344CB8AC3E}">
        <p14:creationId xmlns:p14="http://schemas.microsoft.com/office/powerpoint/2010/main" val="2074554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sz="3200" b="1" dirty="0">
                <a:effectLst/>
                <a:latin typeface="Calibri" panose="020F0502020204030204" pitchFamily="34" charset="0"/>
                <a:ea typeface="Times New Roman" panose="02020603050405020304" pitchFamily="18" charset="0"/>
              </a:rPr>
              <a:t>Satan minimizes the consequences of sin and highlights the benefits of sin:                                                          </a:t>
            </a:r>
            <a:r>
              <a:rPr lang="en-US" sz="3200" dirty="0">
                <a:effectLst/>
                <a:latin typeface="Calibri" panose="020F0502020204030204" pitchFamily="34" charset="0"/>
                <a:ea typeface="Times New Roman" panose="02020603050405020304" pitchFamily="18" charset="0"/>
              </a:rPr>
              <a:t>                     </a:t>
            </a:r>
          </a:p>
          <a:p>
            <a:pPr marL="0" marR="0" indent="0">
              <a:lnSpc>
                <a:spcPct val="106000"/>
              </a:lnSpc>
              <a:spcBef>
                <a:spcPts val="0"/>
              </a:spcBef>
              <a:spcAft>
                <a:spcPts val="750"/>
              </a:spcAft>
              <a:buNone/>
            </a:pPr>
            <a:endParaRPr lang="en-US" sz="800" b="1" dirty="0">
              <a:effectLst/>
              <a:latin typeface="Calibri" panose="020F0502020204030204" pitchFamily="34" charset="0"/>
              <a:ea typeface="Times New Roman" panose="02020603050405020304" pitchFamily="18" charset="0"/>
            </a:endParaRPr>
          </a:p>
          <a:p>
            <a:pPr marL="0" marR="0" indent="0">
              <a:lnSpc>
                <a:spcPct val="106000"/>
              </a:lnSpc>
              <a:spcBef>
                <a:spcPts val="0"/>
              </a:spcBef>
              <a:spcAft>
                <a:spcPts val="750"/>
              </a:spcAft>
              <a:buNone/>
            </a:pPr>
            <a:r>
              <a:rPr lang="en-US" sz="3200" b="1" dirty="0">
                <a:effectLst/>
                <a:latin typeface="Calibri" panose="020F0502020204030204" pitchFamily="34" charset="0"/>
                <a:ea typeface="Times New Roman" panose="02020603050405020304" pitchFamily="18" charset="0"/>
              </a:rPr>
              <a:t>Gen 3:4,5 </a:t>
            </a:r>
            <a:r>
              <a:rPr lang="en-US" sz="3200" dirty="0">
                <a:effectLst/>
                <a:latin typeface="Calibri" panose="020F0502020204030204" pitchFamily="34" charset="0"/>
                <a:ea typeface="Times New Roman" panose="02020603050405020304" pitchFamily="18" charset="0"/>
              </a:rPr>
              <a:t>“</a:t>
            </a:r>
            <a:r>
              <a:rPr lang="en-US" sz="3200" i="1" dirty="0">
                <a:effectLst/>
                <a:latin typeface="Calibri" panose="020F0502020204030204" pitchFamily="34" charset="0"/>
                <a:ea typeface="Times New Roman" panose="02020603050405020304" pitchFamily="18" charset="0"/>
              </a:rPr>
              <a:t>You surely will not die…but your eyes will be opened, and you will be like God, knowing good and evil</a:t>
            </a:r>
            <a:r>
              <a:rPr lang="en-US" sz="3200" dirty="0">
                <a:effectLst/>
                <a:latin typeface="Calibri" panose="020F0502020204030204" pitchFamily="34" charset="0"/>
                <a:ea typeface="Times New Roman" panose="02020603050405020304" pitchFamily="18" charset="0"/>
              </a:rPr>
              <a:t>”</a:t>
            </a:r>
          </a:p>
          <a:p>
            <a:pPr marL="0" marR="0" indent="0">
              <a:lnSpc>
                <a:spcPct val="106000"/>
              </a:lnSpc>
              <a:spcBef>
                <a:spcPts val="0"/>
              </a:spcBef>
              <a:spcAft>
                <a:spcPts val="750"/>
              </a:spcAft>
              <a:buNone/>
            </a:pPr>
            <a:r>
              <a:rPr lang="en-US" sz="3200" b="1" dirty="0">
                <a:effectLst/>
                <a:latin typeface="Calibri" panose="020F0502020204030204" pitchFamily="34" charset="0"/>
                <a:ea typeface="Times New Roman" panose="02020603050405020304" pitchFamily="18" charset="0"/>
              </a:rPr>
              <a:t>1 Cor 15:32 “</a:t>
            </a:r>
            <a:r>
              <a:rPr lang="en-US" sz="3200" dirty="0">
                <a:effectLst/>
                <a:latin typeface="Calibri" panose="020F0502020204030204" pitchFamily="34" charset="0"/>
                <a:ea typeface="Times New Roman" panose="02020603050405020304" pitchFamily="18" charset="0"/>
              </a:rPr>
              <a:t>If the dead are not raised, ‘let us eat and drink, for tomorrow we die.’”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3881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sz="3200" b="1" dirty="0">
                <a:effectLst/>
                <a:latin typeface="Calibri" panose="020F0502020204030204" pitchFamily="34" charset="0"/>
                <a:ea typeface="Times New Roman" panose="02020603050405020304" pitchFamily="18" charset="0"/>
              </a:rPr>
              <a:t>Rom 1:15, 6:1,2 “</a:t>
            </a:r>
            <a:r>
              <a:rPr lang="en-US" sz="3200" dirty="0">
                <a:effectLst/>
                <a:latin typeface="Calibri" panose="020F0502020204030204" pitchFamily="34" charset="0"/>
                <a:ea typeface="Times New Roman" panose="02020603050405020304" pitchFamily="18" charset="0"/>
              </a:rPr>
              <a:t>. . . by the transgression of the one the many died, much more did the grace of God and the gift by the grace of the one Man, Jesus Christ, abound to the many. . . . What shall we say then? Are we to continue in sin so that grace may increase? May it never be! How shall we who died to sin still live in it?”</a:t>
            </a:r>
            <a:r>
              <a:rPr lang="en-US" sz="3200" dirty="0">
                <a:solidFill>
                  <a:srgbClr val="00B050"/>
                </a:solidFill>
                <a:effectLst/>
                <a:latin typeface="Calibri" panose="020F0502020204030204" pitchFamily="34" charset="0"/>
                <a:ea typeface="Times New Roman" panose="02020603050405020304" pitchFamily="18" charset="0"/>
              </a:rPr>
              <a:t> </a:t>
            </a:r>
          </a:p>
          <a:p>
            <a:pPr marL="0" marR="0" indent="0">
              <a:lnSpc>
                <a:spcPct val="106000"/>
              </a:lnSpc>
              <a:spcBef>
                <a:spcPts val="0"/>
              </a:spcBef>
              <a:spcAft>
                <a:spcPts val="750"/>
              </a:spcAft>
              <a:buNone/>
            </a:pPr>
            <a:r>
              <a:rPr lang="en-US" sz="3200" b="1" dirty="0">
                <a:effectLst/>
                <a:latin typeface="Calibri" panose="020F0502020204030204" pitchFamily="34" charset="0"/>
                <a:ea typeface="Times New Roman" panose="02020603050405020304" pitchFamily="18" charset="0"/>
              </a:rPr>
              <a:t>Rom 6:4 “</a:t>
            </a:r>
            <a:r>
              <a:rPr lang="en-US" sz="3200" dirty="0">
                <a:effectLst/>
                <a:latin typeface="Calibri" panose="020F0502020204030204" pitchFamily="34" charset="0"/>
                <a:ea typeface="Times New Roman" panose="02020603050405020304" pitchFamily="18" charset="0"/>
              </a:rPr>
              <a:t>Therefore we have buried with Him through baptism into death, so that as Christ was raised from the dead through the glory of the Father, so we too – </a:t>
            </a:r>
            <a:r>
              <a:rPr lang="en-US" sz="3200" dirty="0">
                <a:effectLst/>
                <a:latin typeface="Tempus Sans ITC" panose="04020404030D07020202" pitchFamily="82" charset="0"/>
                <a:ea typeface="Times New Roman" panose="02020603050405020304" pitchFamily="18" charset="0"/>
                <a:cs typeface="Calibri" panose="020F0502020204030204" pitchFamily="34" charset="0"/>
              </a:rPr>
              <a:t>might walk in newness of life.</a:t>
            </a:r>
            <a:r>
              <a:rPr lang="en-US" sz="3200" dirty="0">
                <a:effectLst/>
                <a:latin typeface="Calibri" panose="020F0502020204030204" pitchFamily="34" charset="0"/>
                <a:ea typeface="Times New Roman" panose="02020603050405020304" pitchFamily="18" charset="0"/>
              </a:rPr>
              <a:t>”</a:t>
            </a:r>
            <a:r>
              <a:rPr lang="en-US" sz="3200" dirty="0">
                <a:solidFill>
                  <a:srgbClr val="00B050"/>
                </a:solidFill>
                <a:effectLst/>
                <a:latin typeface="Calibri" panose="020F0502020204030204" pitchFamily="34" charset="0"/>
                <a:ea typeface="Times New Roman" panose="02020603050405020304" pitchFamily="18"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8806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lnSpc>
                <a:spcPct val="106000"/>
              </a:lnSpc>
              <a:spcBef>
                <a:spcPts val="0"/>
              </a:spcBef>
              <a:spcAft>
                <a:spcPts val="750"/>
              </a:spcAft>
              <a:buNone/>
            </a:pPr>
            <a:r>
              <a:rPr lang="en-US"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CONDEMNED</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b="1" dirty="0">
                <a:effectLst/>
                <a:latin typeface="Calibri" panose="020F0502020204030204" pitchFamily="34" charset="0"/>
                <a:ea typeface="Calibri" panose="020F0502020204030204" pitchFamily="34" charset="0"/>
                <a:cs typeface="Times New Roman" panose="02020603050405020304" pitchFamily="18" charset="0"/>
              </a:rPr>
              <a:t>Rev 12:9,  20:10 “</a:t>
            </a:r>
            <a:r>
              <a:rPr lang="en-US" dirty="0">
                <a:effectLst/>
                <a:latin typeface="Calibri" panose="020F0502020204030204" pitchFamily="34" charset="0"/>
                <a:ea typeface="Calibri" panose="020F0502020204030204" pitchFamily="34" charset="0"/>
                <a:cs typeface="Times New Roman" panose="02020603050405020304" pitchFamily="18" charset="0"/>
              </a:rPr>
              <a:t>And the great dragon was thrown down. . . . and his angels were thrown down with him.”  “And the devil, who deceived them, was thrown into the lake of burning sulfur, where the beast and the false prophet had been thrown. They will be tormented day and night for ever and ever” </a:t>
            </a:r>
            <a:r>
              <a:rPr lang="en-US" b="1" dirty="0">
                <a:effectLst/>
                <a:latin typeface="Calibri" panose="020F0502020204030204" pitchFamily="34" charset="0"/>
                <a:ea typeface="Calibri" panose="020F0502020204030204" pitchFamily="34" charset="0"/>
                <a:cs typeface="Times New Roman" panose="02020603050405020304" pitchFamily="18" charset="0"/>
              </a:rPr>
              <a:t>Isaiah 14:12 “</a:t>
            </a:r>
            <a:r>
              <a:rPr lang="en-US" dirty="0">
                <a:effectLst/>
                <a:latin typeface="Calibri" panose="020F0502020204030204" pitchFamily="34" charset="0"/>
                <a:ea typeface="Calibri" panose="020F0502020204030204" pitchFamily="34" charset="0"/>
                <a:cs typeface="Times New Roman" panose="02020603050405020304" pitchFamily="18" charset="0"/>
              </a:rPr>
              <a:t>How art thou fallen from heaven, O Lucifer, son of the morning! How art thou cut down to the ground, which didst weaken the nations!”  </a:t>
            </a:r>
            <a:r>
              <a:rPr lang="en-US" b="1" dirty="0">
                <a:effectLst/>
                <a:latin typeface="Calibri" panose="020F0502020204030204" pitchFamily="34" charset="0"/>
                <a:ea typeface="Calibri" panose="020F0502020204030204" pitchFamily="34" charset="0"/>
                <a:cs typeface="Times New Roman" panose="02020603050405020304" pitchFamily="18" charset="0"/>
              </a:rPr>
              <a:t>2 Pe 2:4 “</a:t>
            </a:r>
            <a:r>
              <a:rPr lang="en-US" dirty="0">
                <a:effectLst/>
                <a:latin typeface="Calibri" panose="020F0502020204030204" pitchFamily="34" charset="0"/>
                <a:ea typeface="Calibri" panose="020F0502020204030204" pitchFamily="34" charset="0"/>
                <a:cs typeface="Times New Roman" panose="02020603050405020304" pitchFamily="18" charset="0"/>
              </a:rPr>
              <a:t>For if God did not spare the angels who sinned, but cast them down to hell and delivered them into chains of darkness, to be reserved for judgment . . . .”   </a:t>
            </a:r>
            <a:r>
              <a:rPr lang="en-US" b="1" dirty="0">
                <a:effectLst/>
                <a:latin typeface="Calibri" panose="020F0502020204030204" pitchFamily="34" charset="0"/>
                <a:ea typeface="Calibri" panose="020F0502020204030204" pitchFamily="34" charset="0"/>
                <a:cs typeface="Times New Roman" panose="02020603050405020304" pitchFamily="18" charset="0"/>
              </a:rPr>
              <a:t>Mt 25:41 </a:t>
            </a:r>
            <a:r>
              <a:rPr lang="en-US" dirty="0">
                <a:effectLst/>
                <a:latin typeface="Calibri" panose="020F0502020204030204" pitchFamily="34" charset="0"/>
                <a:ea typeface="Calibri" panose="020F0502020204030204" pitchFamily="34" charset="0"/>
                <a:cs typeface="Times New Roman" panose="02020603050405020304" pitchFamily="18" charset="0"/>
              </a:rPr>
              <a:t>“Then He will also say to those on His left, ‘Depart from Me, accursed ones, into the eternal fire which has been prepared for the devil and his angels.’”</a:t>
            </a:r>
            <a:r>
              <a:rPr lang="en-US" b="1"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3135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lnSpc>
                <a:spcPct val="106000"/>
              </a:lnSpc>
              <a:spcBef>
                <a:spcPts val="0"/>
              </a:spcBef>
              <a:spcAft>
                <a:spcPts val="750"/>
              </a:spcAft>
              <a:buNone/>
            </a:pPr>
            <a:r>
              <a:rPr lang="en-US"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DEFEATED:</a:t>
            </a:r>
            <a:r>
              <a:rPr lang="en-US"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b="1" dirty="0">
                <a:effectLst/>
                <a:latin typeface="Calibri" panose="020F0502020204030204" pitchFamily="34" charset="0"/>
                <a:ea typeface="Calibri" panose="020F0502020204030204" pitchFamily="34" charset="0"/>
                <a:cs typeface="Times New Roman" panose="02020603050405020304" pitchFamily="18" charset="0"/>
              </a:rPr>
              <a:t>1 Peter 5:8 “</a:t>
            </a:r>
            <a:r>
              <a:rPr lang="en-US" dirty="0">
                <a:effectLst/>
                <a:latin typeface="Calibri" panose="020F0502020204030204" pitchFamily="34" charset="0"/>
                <a:ea typeface="Calibri" panose="020F0502020204030204" pitchFamily="34" charset="0"/>
                <a:cs typeface="Times New Roman" panose="02020603050405020304" pitchFamily="18" charset="0"/>
              </a:rPr>
              <a:t>Be on the alert – your adversary, the devil, prowls around like a </a:t>
            </a:r>
            <a:r>
              <a:rPr lang="en-US" b="1" dirty="0">
                <a:effectLst/>
                <a:latin typeface="Calibri" panose="020F0502020204030204" pitchFamily="34" charset="0"/>
                <a:ea typeface="Calibri" panose="020F0502020204030204" pitchFamily="34" charset="0"/>
                <a:cs typeface="Times New Roman" panose="02020603050405020304" pitchFamily="18" charset="0"/>
              </a:rPr>
              <a:t>roaring </a:t>
            </a:r>
            <a:r>
              <a:rPr lang="en-US" dirty="0">
                <a:effectLst/>
                <a:latin typeface="Calibri" panose="020F0502020204030204" pitchFamily="34" charset="0"/>
                <a:ea typeface="Calibri" panose="020F0502020204030204" pitchFamily="34" charset="0"/>
                <a:cs typeface="Times New Roman" panose="02020603050405020304" pitchFamily="18" charset="0"/>
              </a:rPr>
              <a:t>lion, seeking someone to devour.” </a:t>
            </a:r>
          </a:p>
          <a:p>
            <a:pPr marL="0" indent="0">
              <a:lnSpc>
                <a:spcPct val="106000"/>
              </a:lnSpc>
              <a:spcBef>
                <a:spcPts val="0"/>
              </a:spcBef>
              <a:spcAft>
                <a:spcPts val="75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75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James 4:7 “</a:t>
            </a:r>
            <a:r>
              <a:rPr lang="en-US" dirty="0">
                <a:effectLst/>
                <a:latin typeface="Calibri" panose="020F0502020204030204" pitchFamily="34" charset="0"/>
                <a:ea typeface="Calibri" panose="020F0502020204030204" pitchFamily="34" charset="0"/>
                <a:cs typeface="Times New Roman" panose="02020603050405020304" pitchFamily="18" charset="0"/>
              </a:rPr>
              <a:t>Submit to God. Resist the devil and he will flee from you. Draw near to God and He will draw near to you….”  </a:t>
            </a:r>
          </a:p>
          <a:p>
            <a:pPr marL="0" indent="0">
              <a:lnSpc>
                <a:spcPct val="106000"/>
              </a:lnSpc>
              <a:spcBef>
                <a:spcPts val="0"/>
              </a:spcBef>
              <a:spcAft>
                <a:spcPts val="75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Eph 6:10,11 “</a:t>
            </a:r>
            <a:r>
              <a:rPr lang="en-US" dirty="0">
                <a:effectLst/>
                <a:latin typeface="Calibri" panose="020F0502020204030204" pitchFamily="34" charset="0"/>
                <a:ea typeface="Calibri" panose="020F0502020204030204" pitchFamily="34" charset="0"/>
                <a:cs typeface="Times New Roman" panose="02020603050405020304" pitchFamily="18" charset="0"/>
              </a:rPr>
              <a:t>Finally, be strong in the Lord and in the strength of His might. Put on the full armor of God, so that you will be able to stand firm against the schemes of the devil.” </a:t>
            </a:r>
          </a:p>
        </p:txBody>
      </p:sp>
    </p:spTree>
    <p:extLst>
      <p:ext uri="{BB962C8B-B14F-4D97-AF65-F5344CB8AC3E}">
        <p14:creationId xmlns:p14="http://schemas.microsoft.com/office/powerpoint/2010/main" val="2352513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lvl="0" indent="0">
              <a:lnSpc>
                <a:spcPct val="107000"/>
              </a:lnSpc>
              <a:spcBef>
                <a:spcPts val="0"/>
              </a:spcBef>
              <a:spcAft>
                <a:spcPts val="800"/>
              </a:spcAft>
              <a:buNone/>
              <a:tabLst>
                <a:tab pos="2228850" algn="l"/>
              </a:tabLst>
            </a:pPr>
            <a:r>
              <a:rPr lang="en-US" sz="3200" b="1" dirty="0">
                <a:effectLst/>
                <a:latin typeface="Calibri" panose="020F0502020204030204" pitchFamily="34" charset="0"/>
                <a:ea typeface="Times New Roman" panose="02020603050405020304" pitchFamily="18" charset="0"/>
                <a:cs typeface="Calibri" panose="020F0502020204030204" pitchFamily="34" charset="0"/>
              </a:rPr>
              <a:t>What Does This Mean for Us?	</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800" b="1" dirty="0">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200" dirty="0">
                <a:effectLst/>
                <a:latin typeface="Calibri" panose="020F0502020204030204" pitchFamily="34" charset="0"/>
                <a:ea typeface="Times New Roman" panose="02020603050405020304" pitchFamily="18" charset="0"/>
                <a:cs typeface="Calibri" panose="020F0502020204030204" pitchFamily="34" charset="0"/>
              </a:rPr>
              <a:t>If Satan questions God’s word, then we need to have His word written on our heart (Psalm 119:11)</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200" dirty="0">
                <a:effectLst/>
                <a:latin typeface="Calibri" panose="020F0502020204030204" pitchFamily="34" charset="0"/>
                <a:ea typeface="Times New Roman" panose="02020603050405020304" pitchFamily="18" charset="0"/>
                <a:cs typeface="Calibri" panose="020F0502020204030204" pitchFamily="34" charset="0"/>
              </a:rPr>
              <a:t>If Satan minimizes the consequences of sin, then we need to remember where sin leads (Proverbs 13:15; Romans 6:23)</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200" dirty="0">
                <a:effectLst/>
                <a:latin typeface="Calibri" panose="020F0502020204030204" pitchFamily="34" charset="0"/>
                <a:ea typeface="Times New Roman" panose="02020603050405020304" pitchFamily="18" charset="0"/>
                <a:cs typeface="Calibri" panose="020F0502020204030204" pitchFamily="34" charset="0"/>
              </a:rPr>
              <a:t>If Satan highlights the “benefits” of sin, then we need to remember that they are only temporary (Hebrews 11:25)</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750"/>
              </a:spcAft>
              <a:buNone/>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4184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342900" marR="0" lvl="0" indent="-342900">
              <a:buSzPts val="1000"/>
              <a:buFont typeface="Symbol" panose="05050102010706020507" pitchFamily="18" charset="2"/>
              <a:buChar char=""/>
              <a:tabLst>
                <a:tab pos="457200" algn="l"/>
              </a:tabLst>
            </a:pPr>
            <a:r>
              <a:rPr lang="en-US" sz="3200" b="1" dirty="0">
                <a:effectLst/>
                <a:latin typeface="Times New Roman" panose="02020603050405020304" pitchFamily="18" charset="0"/>
                <a:ea typeface="Times New Roman" panose="02020603050405020304" pitchFamily="18" charset="0"/>
              </a:rPr>
              <a:t>1 Cor 10:13 </a:t>
            </a:r>
            <a:r>
              <a:rPr lang="en-US" sz="3200" dirty="0">
                <a:effectLst/>
                <a:latin typeface="Times New Roman" panose="02020603050405020304" pitchFamily="18" charset="0"/>
                <a:ea typeface="Times New Roman" panose="02020603050405020304" pitchFamily="18" charset="0"/>
              </a:rPr>
              <a:t>ESV “No temptation has overtaken you that is not common to man. God is faithful, and He will not let you be tempted beyond your ability, but with the temptation He will also provide the way of escape, that you may be able to endure it.”</a:t>
            </a:r>
          </a:p>
          <a:p>
            <a:pPr marL="342900" marR="0" lvl="0" indent="-342900">
              <a:buSzPts val="1000"/>
              <a:buFont typeface="Symbol" panose="05050102010706020507" pitchFamily="18" charset="2"/>
              <a:buChar char=""/>
              <a:tabLst>
                <a:tab pos="457200" algn="l"/>
              </a:tabLst>
            </a:pPr>
            <a:endParaRPr lang="en-US" sz="8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Luke 10:18-20 </a:t>
            </a:r>
            <a:r>
              <a:rPr lang="en-US" sz="3200" dirty="0">
                <a:effectLst/>
                <a:latin typeface="Calibri" panose="020F0502020204030204" pitchFamily="34" charset="0"/>
                <a:ea typeface="Calibri" panose="020F0502020204030204" pitchFamily="34" charset="0"/>
                <a:cs typeface="Times New Roman" panose="02020603050405020304" pitchFamily="18" charset="0"/>
              </a:rPr>
              <a:t>ESV “And He said to them, ‘I saw Satan fall like lightning from heaven.  . . . Nevertheless, do not rejoice in this, that the spirits are subject to you, </a:t>
            </a:r>
            <a:r>
              <a:rPr lang="en-US" sz="3200" b="1" dirty="0">
                <a:effectLst/>
                <a:latin typeface="Calibri" panose="020F0502020204030204" pitchFamily="34" charset="0"/>
                <a:ea typeface="Calibri" panose="020F0502020204030204" pitchFamily="34" charset="0"/>
                <a:cs typeface="Times New Roman" panose="02020603050405020304" pitchFamily="18" charset="0"/>
              </a:rPr>
              <a:t>but rejoice that your names are written in heaven.’” . .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4647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lnSpc>
                <a:spcPct val="106000"/>
              </a:lnSpc>
              <a:spcBef>
                <a:spcPts val="0"/>
              </a:spcBef>
              <a:spcAft>
                <a:spcPts val="75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750"/>
              </a:spcAft>
              <a:buNone/>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750"/>
              </a:spcAft>
              <a:buNone/>
            </a:pPr>
            <a:r>
              <a:rPr lang="en-US" sz="7200" dirty="0">
                <a:latin typeface="Calibri" panose="020F0502020204030204" pitchFamily="34" charset="0"/>
                <a:ea typeface="Calibri" panose="020F0502020204030204" pitchFamily="34" charset="0"/>
                <a:cs typeface="Times New Roman" panose="02020603050405020304" pitchFamily="18" charset="0"/>
              </a:rPr>
              <a:t>Understanding Satan</a:t>
            </a:r>
          </a:p>
          <a:p>
            <a:pPr marL="0" indent="0">
              <a:lnSpc>
                <a:spcPct val="106000"/>
              </a:lnSpc>
              <a:spcBef>
                <a:spcPts val="0"/>
              </a:spcBef>
              <a:spcAft>
                <a:spcPts val="750"/>
              </a:spcAft>
              <a:buNone/>
            </a:pPr>
            <a:endParaRPr lang="en-US" sz="7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750"/>
              </a:spcAft>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lnSpc>
                <a:spcPct val="106000"/>
              </a:lnSpc>
              <a:spcBef>
                <a:spcPts val="0"/>
              </a:spcBef>
              <a:spcAft>
                <a:spcPts val="75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Heb 2:14,15 </a:t>
            </a:r>
            <a:r>
              <a:rPr lang="en-US" dirty="0">
                <a:effectLst/>
                <a:latin typeface="Calibri" panose="020F0502020204030204" pitchFamily="34" charset="0"/>
                <a:ea typeface="Calibri" panose="020F0502020204030204" pitchFamily="34" charset="0"/>
                <a:cs typeface="Times New Roman" panose="02020603050405020304" pitchFamily="18" charset="0"/>
              </a:rPr>
              <a:t>“Since the children have flesh and blood, He too shared in their humanity so that by His death He might break the power of him who holds the power of death—that is, the devil—and free those who all their lives were held in slavery by their fear of death”</a:t>
            </a:r>
          </a:p>
          <a:p>
            <a:pPr marL="0" marR="0" lvl="0" indent="0">
              <a:lnSpc>
                <a:spcPct val="107000"/>
              </a:lnSpc>
              <a:spcBef>
                <a:spcPts val="0"/>
              </a:spcBef>
              <a:spcAft>
                <a:spcPts val="800"/>
              </a:spcAft>
              <a:buSzPts val="1000"/>
              <a:buNone/>
              <a:tabLst>
                <a:tab pos="457200" algn="l"/>
              </a:tabLst>
            </a:pPr>
            <a:r>
              <a:rPr lang="en-US" b="1" dirty="0">
                <a:effectLst/>
                <a:latin typeface="Calibri" panose="020F0502020204030204" pitchFamily="34" charset="0"/>
                <a:ea typeface="Times New Roman" panose="02020603050405020304" pitchFamily="18" charset="0"/>
                <a:cs typeface="Calibri" panose="020F0502020204030204" pitchFamily="34" charset="0"/>
              </a:rPr>
              <a:t>1 Tim 6:12 “</a:t>
            </a:r>
            <a:r>
              <a:rPr lang="en-US" dirty="0">
                <a:effectLst/>
                <a:latin typeface="Calibri" panose="020F0502020204030204" pitchFamily="34" charset="0"/>
                <a:ea typeface="Times New Roman" panose="02020603050405020304" pitchFamily="18" charset="0"/>
                <a:cs typeface="Calibri" panose="020F0502020204030204" pitchFamily="34" charset="0"/>
              </a:rPr>
              <a:t>Fight the good fight of faith; take hold of the eternal life to which you were called, and you made the good confession in the presence of many witnesses.”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SzPts val="1000"/>
              <a:buNone/>
              <a:tabLst>
                <a:tab pos="457200" algn="l"/>
              </a:tabLst>
            </a:pPr>
            <a:r>
              <a:rPr lang="en-US" b="1" dirty="0">
                <a:effectLst/>
                <a:latin typeface="Calibri" panose="020F0502020204030204" pitchFamily="34" charset="0"/>
                <a:ea typeface="Times New Roman" panose="02020603050405020304" pitchFamily="18" charset="0"/>
                <a:cs typeface="Calibri" panose="020F0502020204030204" pitchFamily="34" charset="0"/>
              </a:rPr>
              <a:t>1 John 4:4 “</a:t>
            </a:r>
            <a:r>
              <a:rPr lang="en-US" dirty="0">
                <a:effectLst/>
                <a:latin typeface="Calibri" panose="020F0502020204030204" pitchFamily="34" charset="0"/>
                <a:ea typeface="Times New Roman" panose="02020603050405020304" pitchFamily="18" charset="0"/>
                <a:cs typeface="Calibri" panose="020F0502020204030204" pitchFamily="34" charset="0"/>
              </a:rPr>
              <a:t>You are from God, little children, and have overcome them; because greater is He who is in you than he who is in the world.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5812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lnSpc>
                <a:spcPct val="106000"/>
              </a:lnSpc>
              <a:spcBef>
                <a:spcPts val="0"/>
              </a:spcBef>
              <a:spcAft>
                <a:spcPts val="750"/>
              </a:spcAft>
              <a:buNone/>
            </a:pPr>
            <a:r>
              <a:rPr lang="en-US" dirty="0">
                <a:effectLst/>
                <a:latin typeface="Calibri" panose="020F0502020204030204" pitchFamily="34" charset="0"/>
                <a:ea typeface="Times New Roman" panose="02020603050405020304" pitchFamily="18" charset="0"/>
                <a:cs typeface="Calibri" panose="020F0502020204030204" pitchFamily="34" charset="0"/>
              </a:rPr>
              <a:t> </a:t>
            </a:r>
          </a:p>
          <a:p>
            <a:pPr marL="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Conclusion:</a:t>
            </a:r>
            <a:r>
              <a:rPr lang="en-US" b="1" dirty="0">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God is refining and strengthening true Christians. Trials are a part of the Christian experience and should not cause our faith to waver or weaken. With every attack from our adversary, we are strengthening our spiritual resolve to remain steadfast. What’s more, our Heavenly Father cares for us and is watching over us even during our spiritual battles and severe trials: </a:t>
            </a:r>
          </a:p>
          <a:p>
            <a:pPr marL="0" indent="0">
              <a:lnSpc>
                <a:spcPct val="106000"/>
              </a:lnSpc>
              <a:spcBef>
                <a:spcPts val="0"/>
              </a:spcBef>
              <a:spcAft>
                <a:spcPts val="75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1 Peter 5:6,7 “</a:t>
            </a:r>
            <a:r>
              <a:rPr lang="en-US" dirty="0">
                <a:effectLst/>
                <a:latin typeface="Calibri" panose="020F0502020204030204" pitchFamily="34" charset="0"/>
                <a:ea typeface="Calibri" panose="020F0502020204030204" pitchFamily="34" charset="0"/>
                <a:cs typeface="Times New Roman" panose="02020603050405020304" pitchFamily="18" charset="0"/>
              </a:rPr>
              <a:t>Therefore humble yourselves under the mighty hand of God, that He may exalt you at the proper time, casting all your anxiety on Him, because He cares for you.”</a:t>
            </a:r>
          </a:p>
          <a:p>
            <a:pPr marL="0" indent="0">
              <a:lnSpc>
                <a:spcPct val="106000"/>
              </a:lnSpc>
              <a:spcBef>
                <a:spcPts val="0"/>
              </a:spcBef>
              <a:spcAft>
                <a:spcPts val="750"/>
              </a:spcAft>
              <a:buNone/>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94623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sz="3200" dirty="0">
                <a:effectLst/>
                <a:latin typeface="Calibri" panose="020F0502020204030204" pitchFamily="34" charset="0"/>
                <a:ea typeface="Times New Roman" panose="02020603050405020304" pitchFamily="18"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1847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a:lnSpc>
                <a:spcPct val="107000"/>
              </a:lnSpc>
              <a:spcBef>
                <a:spcPts val="0"/>
              </a:spcBef>
              <a:spcAft>
                <a:spcPts val="800"/>
              </a:spcAft>
            </a:pPr>
            <a:endParaRPr lang="en-US" sz="36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3600" b="1" dirty="0">
                <a:effectLst/>
                <a:latin typeface="Calibri" panose="020F0502020204030204" pitchFamily="34" charset="0"/>
                <a:ea typeface="Calibri" panose="020F0502020204030204" pitchFamily="34" charset="0"/>
                <a:cs typeface="Times New Roman" panose="02020603050405020304" pitchFamily="18" charset="0"/>
              </a:rPr>
              <a:t>Jesus:  </a:t>
            </a:r>
            <a:r>
              <a:rPr lang="en-US" sz="3600" dirty="0">
                <a:effectLst/>
                <a:latin typeface="Calibri" panose="020F0502020204030204" pitchFamily="34" charset="0"/>
                <a:ea typeface="Calibri" panose="020F0502020204030204" pitchFamily="34" charset="0"/>
                <a:cs typeface="Times New Roman" panose="02020603050405020304" pitchFamily="18" charset="0"/>
              </a:rPr>
              <a:t>Our Savior and King</a:t>
            </a:r>
          </a:p>
          <a:p>
            <a:pPr marL="0" marR="0">
              <a:lnSpc>
                <a:spcPct val="107000"/>
              </a:lnSpc>
              <a:spcBef>
                <a:spcPts val="0"/>
              </a:spcBef>
              <a:spcAft>
                <a:spcPts val="800"/>
              </a:spcAft>
            </a:pPr>
            <a:r>
              <a:rPr lang="en-US" sz="3600" b="1" dirty="0">
                <a:effectLst/>
                <a:latin typeface="Calibri" panose="020F0502020204030204" pitchFamily="34" charset="0"/>
                <a:ea typeface="Calibri" panose="020F0502020204030204" pitchFamily="34" charset="0"/>
                <a:cs typeface="Times New Roman" panose="02020603050405020304" pitchFamily="18" charset="0"/>
              </a:rPr>
              <a:t>Jehovah: </a:t>
            </a:r>
            <a:r>
              <a:rPr lang="en-US" sz="3600" dirty="0">
                <a:effectLst/>
                <a:latin typeface="Calibri" panose="020F0502020204030204" pitchFamily="34" charset="0"/>
                <a:ea typeface="Calibri" panose="020F0502020204030204" pitchFamily="34" charset="0"/>
                <a:cs typeface="Times New Roman" panose="02020603050405020304" pitchFamily="18" charset="0"/>
              </a:rPr>
              <a:t>Our Creator and Father</a:t>
            </a:r>
          </a:p>
          <a:p>
            <a:pPr marL="0" marR="0">
              <a:lnSpc>
                <a:spcPct val="107000"/>
              </a:lnSpc>
              <a:spcBef>
                <a:spcPts val="0"/>
              </a:spcBef>
              <a:spcAft>
                <a:spcPts val="800"/>
              </a:spcAft>
            </a:pPr>
            <a:r>
              <a:rPr lang="en-US" sz="3600" b="1" dirty="0">
                <a:effectLst/>
                <a:latin typeface="Calibri" panose="020F0502020204030204" pitchFamily="34" charset="0"/>
                <a:ea typeface="Calibri" panose="020F0502020204030204" pitchFamily="34" charset="0"/>
                <a:cs typeface="Times New Roman" panose="02020603050405020304" pitchFamily="18" charset="0"/>
              </a:rPr>
              <a:t>Holy Spirit: </a:t>
            </a:r>
            <a:r>
              <a:rPr lang="en-US" sz="3600" dirty="0">
                <a:effectLst/>
                <a:latin typeface="Calibri" panose="020F0502020204030204" pitchFamily="34" charset="0"/>
                <a:ea typeface="Calibri" panose="020F0502020204030204" pitchFamily="34" charset="0"/>
                <a:cs typeface="Times New Roman" panose="02020603050405020304" pitchFamily="18" charset="0"/>
              </a:rPr>
              <a:t>The connector in all things Kingdom (God &amp; Family)</a:t>
            </a:r>
          </a:p>
          <a:p>
            <a:pPr marL="0" marR="0">
              <a:lnSpc>
                <a:spcPct val="107000"/>
              </a:lnSpc>
              <a:spcBef>
                <a:spcPts val="0"/>
              </a:spcBef>
              <a:spcAft>
                <a:spcPts val="800"/>
              </a:spcAft>
            </a:pPr>
            <a:r>
              <a:rPr lang="en-US" sz="3600" b="1" dirty="0">
                <a:effectLst/>
                <a:latin typeface="Calibri" panose="020F0502020204030204" pitchFamily="34" charset="0"/>
                <a:ea typeface="Calibri" panose="020F0502020204030204" pitchFamily="34" charset="0"/>
                <a:cs typeface="Times New Roman" panose="02020603050405020304" pitchFamily="18" charset="0"/>
              </a:rPr>
              <a:t>Man:</a:t>
            </a:r>
            <a:r>
              <a:rPr lang="en-US" sz="3600" dirty="0">
                <a:effectLst/>
                <a:latin typeface="Calibri" panose="020F0502020204030204" pitchFamily="34" charset="0"/>
                <a:ea typeface="Calibri" panose="020F0502020204030204" pitchFamily="34" charset="0"/>
                <a:cs typeface="Times New Roman" panose="02020603050405020304" pitchFamily="18" charset="0"/>
              </a:rPr>
              <a:t> Broken, sinful but Redeemed and Saved</a:t>
            </a:r>
          </a:p>
          <a:p>
            <a:r>
              <a:rPr lang="en-US" sz="3600" b="1" dirty="0">
                <a:effectLst/>
                <a:latin typeface="Calibri" panose="020F0502020204030204" pitchFamily="34" charset="0"/>
                <a:ea typeface="Calibri" panose="020F0502020204030204" pitchFamily="34" charset="0"/>
                <a:cs typeface="Times New Roman" panose="02020603050405020304" pitchFamily="18" charset="0"/>
              </a:rPr>
              <a:t>Satan: ???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4254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gn="ctr">
              <a:lnSpc>
                <a:spcPct val="107000"/>
              </a:lnSpc>
              <a:spcBef>
                <a:spcPts val="1200"/>
              </a:spcBef>
              <a:spcAft>
                <a:spcPts val="0"/>
              </a:spcAft>
              <a:buNone/>
            </a:pPr>
            <a:r>
              <a:rPr lang="en-US" sz="3000" b="1" kern="0" dirty="0">
                <a:effectLst/>
                <a:latin typeface="Calibri" panose="020F0502020204030204" pitchFamily="34" charset="0"/>
                <a:ea typeface="Times New Roman" panose="02020603050405020304" pitchFamily="18" charset="0"/>
                <a:cs typeface="Times New Roman" panose="02020603050405020304" pitchFamily="18" charset="0"/>
              </a:rPr>
              <a:t>Understanding Satan:</a:t>
            </a:r>
            <a:endParaRPr lang="en-US" sz="3000" b="1" kern="0" dirty="0">
              <a:latin typeface="Calibri Light" panose="020F0302020204030204" pitchFamily="34" charset="0"/>
              <a:ea typeface="Times New Roman" panose="02020603050405020304" pitchFamily="18" charset="0"/>
              <a:cs typeface="Times New Roman" panose="02020603050405020304" pitchFamily="18" charset="0"/>
            </a:endParaRPr>
          </a:p>
          <a:p>
            <a:pPr marL="0" marR="0" indent="0" algn="ctr">
              <a:lnSpc>
                <a:spcPct val="107000"/>
              </a:lnSpc>
              <a:spcBef>
                <a:spcPts val="1200"/>
              </a:spcBef>
              <a:spcAft>
                <a:spcPts val="0"/>
              </a:spcAft>
              <a:buNone/>
            </a:pP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750"/>
              </a:spcAft>
              <a:buNone/>
            </a:pPr>
            <a:r>
              <a:rPr lang="en-US" sz="3400" b="1" dirty="0">
                <a:effectLst/>
                <a:latin typeface="Calibri" panose="020F0502020204030204" pitchFamily="34" charset="0"/>
                <a:ea typeface="Calibri" panose="020F0502020204030204" pitchFamily="34" charset="0"/>
                <a:cs typeface="Times New Roman" panose="02020603050405020304" pitchFamily="18" charset="0"/>
              </a:rPr>
              <a:t>Satan’s Nature: </a:t>
            </a:r>
            <a:r>
              <a:rPr lang="en-US" sz="3400" dirty="0">
                <a:effectLst/>
                <a:latin typeface="Calibri" panose="020F0502020204030204" pitchFamily="34" charset="0"/>
                <a:ea typeface="Calibri" panose="020F0502020204030204" pitchFamily="34" charset="0"/>
                <a:cs typeface="Times New Roman" panose="02020603050405020304" pitchFamily="18" charset="0"/>
              </a:rPr>
              <a:t>   </a:t>
            </a:r>
            <a:r>
              <a:rPr lang="en-US" b="1" dirty="0">
                <a:effectLst/>
                <a:latin typeface="Calibri" panose="020F0502020204030204" pitchFamily="34" charset="0"/>
                <a:ea typeface="Calibri" panose="020F0502020204030204" pitchFamily="34" charset="0"/>
                <a:cs typeface="Times New Roman" panose="02020603050405020304" pitchFamily="18" charset="0"/>
              </a:rPr>
              <a:t>1 Peter 5:8 “</a:t>
            </a:r>
            <a:r>
              <a:rPr lang="en-US" dirty="0">
                <a:effectLst/>
                <a:latin typeface="Calibri" panose="020F0502020204030204" pitchFamily="34" charset="0"/>
                <a:ea typeface="Calibri" panose="020F0502020204030204" pitchFamily="34" charset="0"/>
                <a:cs typeface="Times New Roman" panose="02020603050405020304" pitchFamily="18" charset="0"/>
              </a:rPr>
              <a:t>Be on the alert – your adversary, the devil, prowls around </a:t>
            </a:r>
            <a:r>
              <a:rPr lang="en-US" b="1" dirty="0">
                <a:effectLst/>
                <a:latin typeface="Calibri" panose="020F0502020204030204" pitchFamily="34" charset="0"/>
                <a:ea typeface="Calibri" panose="020F0502020204030204" pitchFamily="34" charset="0"/>
                <a:cs typeface="Times New Roman" panose="02020603050405020304" pitchFamily="18" charset="0"/>
              </a:rPr>
              <a:t>like</a:t>
            </a:r>
            <a:r>
              <a:rPr lang="en-US" dirty="0">
                <a:effectLst/>
                <a:latin typeface="Calibri" panose="020F0502020204030204" pitchFamily="34" charset="0"/>
                <a:ea typeface="Calibri" panose="020F0502020204030204" pitchFamily="34" charset="0"/>
                <a:cs typeface="Times New Roman" panose="02020603050405020304" pitchFamily="18" charset="0"/>
              </a:rPr>
              <a:t> a roaring lion, seeking someone to devour.”   </a:t>
            </a:r>
          </a:p>
          <a:p>
            <a:pPr marL="0" marR="0" indent="0">
              <a:lnSpc>
                <a:spcPct val="106000"/>
              </a:lnSpc>
              <a:spcBef>
                <a:spcPts val="0"/>
              </a:spcBef>
              <a:spcAft>
                <a:spcPts val="75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1 John 3:8 “</a:t>
            </a:r>
            <a:r>
              <a:rPr lang="en-US" dirty="0">
                <a:effectLst/>
                <a:latin typeface="Calibri" panose="020F0502020204030204" pitchFamily="34" charset="0"/>
                <a:ea typeface="Calibri" panose="020F0502020204030204" pitchFamily="34" charset="0"/>
                <a:cs typeface="Times New Roman" panose="02020603050405020304" pitchFamily="18" charset="0"/>
              </a:rPr>
              <a:t>Whoever makes a practice of sinning is of the devil, for the devil has been sinning from the beginning. The reason the Son of God appeared was to destroy the works of the devil.”   </a:t>
            </a:r>
          </a:p>
          <a:p>
            <a:pPr marL="0" marR="0" indent="0">
              <a:lnSpc>
                <a:spcPct val="106000"/>
              </a:lnSpc>
              <a:spcBef>
                <a:spcPts val="0"/>
              </a:spcBef>
              <a:spcAft>
                <a:spcPts val="75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1 Cor 11:14 “</a:t>
            </a:r>
            <a:r>
              <a:rPr lang="en-US" dirty="0">
                <a:effectLst/>
                <a:latin typeface="Calibri" panose="020F0502020204030204" pitchFamily="34" charset="0"/>
                <a:ea typeface="Calibri" panose="020F0502020204030204" pitchFamily="34" charset="0"/>
                <a:cs typeface="Times New Roman" panose="02020603050405020304" pitchFamily="18" charset="0"/>
              </a:rPr>
              <a:t>No wonder – for even Satan </a:t>
            </a:r>
            <a:r>
              <a:rPr lang="en-US" b="1" dirty="0">
                <a:effectLst/>
                <a:latin typeface="Calibri" panose="020F0502020204030204" pitchFamily="34" charset="0"/>
                <a:ea typeface="Calibri" panose="020F0502020204030204" pitchFamily="34" charset="0"/>
                <a:cs typeface="Times New Roman" panose="02020603050405020304" pitchFamily="18" charset="0"/>
              </a:rPr>
              <a:t>disguises himself</a:t>
            </a:r>
            <a:r>
              <a:rPr lang="en-US" dirty="0">
                <a:effectLst/>
                <a:latin typeface="Calibri" panose="020F0502020204030204" pitchFamily="34" charset="0"/>
                <a:ea typeface="Calibri" panose="020F0502020204030204" pitchFamily="34" charset="0"/>
                <a:cs typeface="Times New Roman" panose="02020603050405020304" pitchFamily="18" charset="0"/>
              </a:rPr>
              <a:t> as an angel of light.” </a:t>
            </a:r>
          </a:p>
          <a:p>
            <a:pPr marL="0" marR="0" indent="0">
              <a:lnSpc>
                <a:spcPct val="106000"/>
              </a:lnSpc>
              <a:spcBef>
                <a:spcPts val="0"/>
              </a:spcBef>
              <a:spcAft>
                <a:spcPts val="75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2 Cor 2:11 “</a:t>
            </a:r>
            <a:r>
              <a:rPr lang="en-US" dirty="0">
                <a:effectLst/>
                <a:latin typeface="Calibri" panose="020F0502020204030204" pitchFamily="34" charset="0"/>
                <a:ea typeface="Calibri" panose="020F0502020204030204" pitchFamily="34" charset="0"/>
                <a:cs typeface="Times New Roman" panose="02020603050405020304" pitchFamily="18" charset="0"/>
              </a:rPr>
              <a:t>(I did it) so that no advantage would be taken of us by Satan, for we are not ignorant of his schemes.”</a:t>
            </a:r>
            <a:r>
              <a:rPr lang="en-US"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1547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Satan’s Influence: </a:t>
            </a:r>
          </a:p>
          <a:p>
            <a:pPr marL="0" marR="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Job 1:6-22 </a:t>
            </a:r>
            <a:r>
              <a:rPr lang="en-US" sz="3200" dirty="0">
                <a:effectLst/>
                <a:latin typeface="Calibri" panose="020F0502020204030204" pitchFamily="34" charset="0"/>
                <a:ea typeface="Calibri" panose="020F0502020204030204" pitchFamily="34" charset="0"/>
                <a:cs typeface="Times New Roman" panose="02020603050405020304" pitchFamily="18" charset="0"/>
              </a:rPr>
              <a:t>(</a:t>
            </a:r>
            <a:r>
              <a:rPr lang="en-US" sz="2400" dirty="0">
                <a:effectLst/>
                <a:latin typeface="Tempus Sans ITC" panose="04020404030D07020202" pitchFamily="82" charset="0"/>
                <a:ea typeface="Calibri" panose="020F0502020204030204" pitchFamily="34" charset="0"/>
                <a:cs typeface="Times New Roman" panose="02020603050405020304" pitchFamily="18" charset="0"/>
              </a:rPr>
              <a:t>paraphrased</a:t>
            </a:r>
            <a:r>
              <a:rPr lang="en-US" sz="3200" dirty="0">
                <a:effectLst/>
                <a:latin typeface="Calibri" panose="020F0502020204030204" pitchFamily="34" charset="0"/>
                <a:ea typeface="Calibri" panose="020F0502020204030204" pitchFamily="34" charset="0"/>
              </a:rPr>
              <a:t>)   “Satan appeared before God and told of his roaming about the earth and walking around on it. When God confronted Satan about the righteousness of His servant Job, he responded that Job was such because of his blessings and protection. God then allowed Satan to take EVERYTHING from him but his health and wife but through all this Job did not sin nor did he blame God.”</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969114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Mt 4:1-3 </a:t>
            </a:r>
            <a:r>
              <a:rPr lang="en-US" dirty="0">
                <a:effectLst/>
                <a:latin typeface="Calibri" panose="020F0502020204030204" pitchFamily="34" charset="0"/>
                <a:ea typeface="Calibri" panose="020F0502020204030204" pitchFamily="34" charset="0"/>
                <a:cs typeface="Times New Roman" panose="02020603050405020304" pitchFamily="18" charset="0"/>
              </a:rPr>
              <a:t>(</a:t>
            </a:r>
            <a:r>
              <a:rPr lang="en-US" sz="1600" dirty="0">
                <a:effectLst/>
                <a:latin typeface="Tempus Sans ITC" panose="04020404030D07020202" pitchFamily="82" charset="0"/>
                <a:ea typeface="Calibri" panose="020F0502020204030204" pitchFamily="34" charset="0"/>
              </a:rPr>
              <a:t>paraphrased</a:t>
            </a:r>
            <a:r>
              <a:rPr lang="en-US" dirty="0">
                <a:effectLst/>
                <a:latin typeface="Calibri" panose="020F0502020204030204" pitchFamily="34" charset="0"/>
                <a:ea typeface="Calibri" panose="020F0502020204030204" pitchFamily="34" charset="0"/>
              </a:rPr>
              <a:t>) Jesus was led up to the wilderness </a:t>
            </a:r>
            <a:r>
              <a:rPr lang="en-US" b="1" dirty="0">
                <a:effectLst/>
                <a:latin typeface="Calibri" panose="020F0502020204030204" pitchFamily="34" charset="0"/>
                <a:ea typeface="Calibri" panose="020F0502020204030204" pitchFamily="34" charset="0"/>
              </a:rPr>
              <a:t>to be tempted by the devil.</a:t>
            </a:r>
            <a:r>
              <a:rPr lang="en-US" dirty="0">
                <a:effectLst/>
                <a:latin typeface="Calibri" panose="020F0502020204030204" pitchFamily="34" charset="0"/>
                <a:ea typeface="Calibri" panose="020F0502020204030204" pitchFamily="34" charset="0"/>
              </a:rPr>
              <a:t> And after He had fasted 40 days and became hungry the tempter came and said to Him. . ..) </a:t>
            </a:r>
          </a:p>
          <a:p>
            <a:pPr marL="0" marR="0" indent="0">
              <a:lnSpc>
                <a:spcPct val="106000"/>
              </a:lnSpc>
              <a:spcBef>
                <a:spcPts val="0"/>
              </a:spcBef>
              <a:spcAft>
                <a:spcPts val="750"/>
              </a:spcAft>
              <a:buNone/>
            </a:pPr>
            <a:r>
              <a:rPr lang="en-US" b="1" dirty="0">
                <a:effectLst/>
                <a:latin typeface="Calibri" panose="020F0502020204030204" pitchFamily="34" charset="0"/>
                <a:ea typeface="Calibri" panose="020F0502020204030204" pitchFamily="34" charset="0"/>
              </a:rPr>
              <a:t>Luke</a:t>
            </a:r>
            <a:r>
              <a:rPr lang="en-US" b="1" dirty="0">
                <a:effectLst/>
                <a:latin typeface="Calibri" panose="020F0502020204030204" pitchFamily="34" charset="0"/>
                <a:ea typeface="Calibri" panose="020F0502020204030204" pitchFamily="34" charset="0"/>
                <a:cs typeface="Times New Roman" panose="02020603050405020304" pitchFamily="18" charset="0"/>
              </a:rPr>
              <a:t> 4:13 “</a:t>
            </a:r>
            <a:r>
              <a:rPr lang="en-US" dirty="0">
                <a:effectLst/>
                <a:latin typeface="Calibri" panose="020F0502020204030204" pitchFamily="34" charset="0"/>
                <a:ea typeface="Calibri" panose="020F0502020204030204" pitchFamily="34" charset="0"/>
                <a:cs typeface="Times New Roman" panose="02020603050405020304" pitchFamily="18" charset="0"/>
              </a:rPr>
              <a:t>When the devil had finished every temptation, he left Him until an opportune time.”  </a:t>
            </a:r>
          </a:p>
          <a:p>
            <a:pPr marL="0" marR="0" indent="0">
              <a:lnSpc>
                <a:spcPct val="106000"/>
              </a:lnSpc>
              <a:spcBef>
                <a:spcPts val="0"/>
              </a:spcBef>
              <a:spcAft>
                <a:spcPts val="75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Heb 4:15 “</a:t>
            </a:r>
            <a:r>
              <a:rPr lang="en-US" dirty="0">
                <a:effectLst/>
                <a:latin typeface="Calibri" panose="020F0502020204030204" pitchFamily="34" charset="0"/>
                <a:ea typeface="Calibri" panose="020F0502020204030204" pitchFamily="34" charset="0"/>
                <a:cs typeface="Times New Roman" panose="02020603050405020304" pitchFamily="18" charset="0"/>
              </a:rPr>
              <a:t>For we do not have a high priest who is unable to empathize with our weaknesses, but we have one </a:t>
            </a:r>
            <a:r>
              <a:rPr lang="en-US" b="1" dirty="0">
                <a:effectLst/>
                <a:latin typeface="Calibri" panose="020F0502020204030204" pitchFamily="34" charset="0"/>
                <a:ea typeface="Calibri" panose="020F0502020204030204" pitchFamily="34" charset="0"/>
                <a:cs typeface="Times New Roman" panose="02020603050405020304" pitchFamily="18" charset="0"/>
              </a:rPr>
              <a:t>who has been tempted in every way</a:t>
            </a:r>
            <a:r>
              <a:rPr lang="en-US" dirty="0">
                <a:effectLst/>
                <a:latin typeface="Calibri" panose="020F0502020204030204" pitchFamily="34" charset="0"/>
                <a:ea typeface="Calibri" panose="020F0502020204030204" pitchFamily="34" charset="0"/>
                <a:cs typeface="Times New Roman" panose="02020603050405020304" pitchFamily="18" charset="0"/>
              </a:rPr>
              <a:t>, just as we are—yet he did not sin. </a:t>
            </a:r>
          </a:p>
        </p:txBody>
      </p:sp>
    </p:spTree>
    <p:extLst>
      <p:ext uri="{BB962C8B-B14F-4D97-AF65-F5344CB8AC3E}">
        <p14:creationId xmlns:p14="http://schemas.microsoft.com/office/powerpoint/2010/main" val="4052760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Luke 22:31 “</a:t>
            </a:r>
            <a:r>
              <a:rPr lang="en-US" sz="3200" dirty="0">
                <a:effectLst/>
                <a:latin typeface="Calibri" panose="020F0502020204030204" pitchFamily="34" charset="0"/>
                <a:ea typeface="Calibri" panose="020F0502020204030204" pitchFamily="34" charset="0"/>
                <a:cs typeface="Times New Roman" panose="02020603050405020304" pitchFamily="18" charset="0"/>
              </a:rPr>
              <a:t>Simon, Simon, behold, Satan demanded to have you, that he might sift you like wheat,”  </a:t>
            </a:r>
          </a:p>
          <a:p>
            <a:pPr marL="0" marR="0" indent="0">
              <a:lnSpc>
                <a:spcPct val="106000"/>
              </a:lnSpc>
              <a:spcBef>
                <a:spcPts val="0"/>
              </a:spcBef>
              <a:spcAft>
                <a:spcPts val="750"/>
              </a:spcAft>
              <a:buNone/>
            </a:pPr>
            <a:endParaRPr lang="en-US" sz="10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Mt 24:24 “</a:t>
            </a:r>
            <a:r>
              <a:rPr lang="en-US" sz="3200" dirty="0">
                <a:effectLst/>
                <a:latin typeface="Calibri" panose="020F0502020204030204" pitchFamily="34" charset="0"/>
                <a:ea typeface="Calibri" panose="020F0502020204030204" pitchFamily="34" charset="0"/>
                <a:cs typeface="Times New Roman" panose="02020603050405020304" pitchFamily="18" charset="0"/>
              </a:rPr>
              <a:t>For false messiahs and false prophets will appear and perform great signs and wonders </a:t>
            </a:r>
            <a:r>
              <a:rPr lang="en-US" sz="3200" b="1" dirty="0">
                <a:effectLst/>
                <a:latin typeface="Calibri" panose="020F0502020204030204" pitchFamily="34" charset="0"/>
                <a:ea typeface="Calibri" panose="020F0502020204030204" pitchFamily="34" charset="0"/>
                <a:cs typeface="Times New Roman" panose="02020603050405020304" pitchFamily="18" charset="0"/>
              </a:rPr>
              <a:t>to deceive, if possible, even the elect.”</a:t>
            </a:r>
          </a:p>
        </p:txBody>
      </p:sp>
    </p:spTree>
    <p:extLst>
      <p:ext uri="{BB962C8B-B14F-4D97-AF65-F5344CB8AC3E}">
        <p14:creationId xmlns:p14="http://schemas.microsoft.com/office/powerpoint/2010/main" val="61988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7000"/>
              </a:lnSpc>
              <a:spcBef>
                <a:spcPts val="0"/>
              </a:spcBef>
              <a:spcAft>
                <a:spcPts val="0"/>
              </a:spcAft>
              <a:buNone/>
            </a:pP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Sun Tzu:    </a:t>
            </a:r>
            <a:r>
              <a:rPr lang="en-US" dirty="0">
                <a:effectLst/>
                <a:latin typeface="Calibri" panose="020F0502020204030204" pitchFamily="34" charset="0"/>
                <a:ea typeface="Calibri" panose="020F0502020204030204" pitchFamily="34" charset="0"/>
                <a:cs typeface="Times New Roman" panose="02020603050405020304" pitchFamily="18" charset="0"/>
              </a:rPr>
              <a:t>“If you know the enemy and know yourself, you need not fear the result of a hundred battles. If you know yourself but not the enemy, for every victory gained you will also suffer a defeat. </a:t>
            </a:r>
            <a:r>
              <a:rPr lang="en-US" i="1" dirty="0">
                <a:effectLst/>
                <a:latin typeface="Calibri" panose="020F0502020204030204" pitchFamily="34" charset="0"/>
                <a:ea typeface="Calibri" panose="020F0502020204030204" pitchFamily="34" charset="0"/>
                <a:cs typeface="Times New Roman" panose="02020603050405020304" pitchFamily="18" charset="0"/>
              </a:rPr>
              <a:t>If you know neither the enemy nor yourself, you will succumb in every battle.”</a:t>
            </a: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3556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lnSpc>
                <a:spcPct val="107000"/>
              </a:lnSpc>
              <a:spcBef>
                <a:spcPts val="0"/>
              </a:spcBef>
              <a:buNone/>
            </a:pPr>
            <a:r>
              <a:rPr lang="en-US" sz="3200" dirty="0">
                <a:effectLst/>
                <a:latin typeface="Calibri" panose="020F0502020204030204" pitchFamily="34" charset="0"/>
                <a:ea typeface="Calibri" panose="020F0502020204030204" pitchFamily="34" charset="0"/>
                <a:cs typeface="Times New Roman" panose="02020603050405020304" pitchFamily="18" charset="0"/>
              </a:rPr>
              <a:t>“There is no temptation so hard to bear, as not being </a:t>
            </a:r>
            <a:r>
              <a:rPr lang="en-US" sz="3200" dirty="0">
                <a:effectLst/>
                <a:latin typeface="Times New Roman" panose="02020603050405020304" pitchFamily="18" charset="0"/>
                <a:ea typeface="Times New Roman" panose="02020603050405020304" pitchFamily="18" charset="0"/>
              </a:rPr>
              <a:t>tempted at all.” </a:t>
            </a:r>
          </a:p>
          <a:p>
            <a:pPr marL="0" indent="0">
              <a:lnSpc>
                <a:spcPct val="107000"/>
              </a:lnSpc>
              <a:spcBef>
                <a:spcPts val="0"/>
              </a:spcBef>
              <a:buNone/>
            </a:pPr>
            <a:endParaRPr lang="en-US" sz="3200" dirty="0">
              <a:latin typeface="Times New Roman" panose="02020603050405020304" pitchFamily="18" charset="0"/>
              <a:ea typeface="Times New Roman" panose="02020603050405020304" pitchFamily="18" charset="0"/>
            </a:endParaRPr>
          </a:p>
          <a:p>
            <a:pPr marL="0" indent="0">
              <a:lnSpc>
                <a:spcPct val="107000"/>
              </a:lnSpc>
              <a:spcBef>
                <a:spcPts val="0"/>
              </a:spcBef>
              <a:buNone/>
            </a:pPr>
            <a:r>
              <a:rPr lang="en-US" sz="3200" dirty="0">
                <a:effectLst/>
                <a:latin typeface="Times New Roman" panose="02020603050405020304" pitchFamily="18" charset="0"/>
                <a:ea typeface="Times New Roman" panose="02020603050405020304" pitchFamily="18" charset="0"/>
              </a:rPr>
              <a:t>When we think we have no occasion for our sword, we begin to unbuckle it from our side; we strip off our armor-plate piece by piece, it is then that we become most exposed to the attack of our enemy. </a:t>
            </a:r>
          </a:p>
          <a:p>
            <a:pPr marL="0" marR="0" indent="0">
              <a:lnSpc>
                <a:spcPct val="107000"/>
              </a:lnSpc>
              <a:spcBef>
                <a:spcPts val="0"/>
              </a:spcBef>
              <a:spcAft>
                <a:spcPts val="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35400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1826</Words>
  <Application>Microsoft Office PowerPoint</Application>
  <PresentationFormat>Widescreen</PresentationFormat>
  <Paragraphs>73</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Symbol</vt:lpstr>
      <vt:lpstr>Tempus Sans ITC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cp:lastModifiedBy>
  <cp:revision>37</cp:revision>
  <dcterms:created xsi:type="dcterms:W3CDTF">2019-04-11T15:26:57Z</dcterms:created>
  <dcterms:modified xsi:type="dcterms:W3CDTF">2023-03-29T18:41:21Z</dcterms:modified>
</cp:coreProperties>
</file>