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7" r:id="rId2"/>
    <p:sldId id="296" r:id="rId3"/>
    <p:sldId id="306" r:id="rId4"/>
    <p:sldId id="305" r:id="rId5"/>
    <p:sldId id="304" r:id="rId6"/>
    <p:sldId id="303" r:id="rId7"/>
    <p:sldId id="302" r:id="rId8"/>
    <p:sldId id="299" r:id="rId9"/>
    <p:sldId id="309" r:id="rId10"/>
    <p:sldId id="308" r:id="rId11"/>
    <p:sldId id="312" r:id="rId12"/>
    <p:sldId id="311" r:id="rId13"/>
    <p:sldId id="310" r:id="rId14"/>
    <p:sldId id="298" r:id="rId15"/>
    <p:sldId id="313" r:id="rId16"/>
    <p:sldId id="314" r:id="rId17"/>
    <p:sldId id="31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558"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4A5AE-C351-4E47-A971-56934F80CB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B610C6-18FA-4F1B-9F74-7ADA30CE97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3116AAF-2FCF-4EA5-AA12-05FF7DFC1A47}"/>
              </a:ext>
            </a:extLst>
          </p:cNvPr>
          <p:cNvSpPr>
            <a:spLocks noGrp="1"/>
          </p:cNvSpPr>
          <p:nvPr>
            <p:ph type="dt" sz="half" idx="10"/>
          </p:nvPr>
        </p:nvSpPr>
        <p:spPr/>
        <p:txBody>
          <a:bodyPr/>
          <a:lstStyle/>
          <a:p>
            <a:fld id="{7BE50499-A6AE-48C1-B673-103C7BE2B98D}" type="datetimeFigureOut">
              <a:rPr lang="en-US" smtClean="0"/>
              <a:t>8/3/2023</a:t>
            </a:fld>
            <a:endParaRPr lang="en-US"/>
          </a:p>
        </p:txBody>
      </p:sp>
      <p:sp>
        <p:nvSpPr>
          <p:cNvPr id="5" name="Footer Placeholder 4">
            <a:extLst>
              <a:ext uri="{FF2B5EF4-FFF2-40B4-BE49-F238E27FC236}">
                <a16:creationId xmlns:a16="http://schemas.microsoft.com/office/drawing/2014/main" id="{E3532607-079C-4FDA-A0DE-2C3572CA6D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DBBE08-5BB6-4640-930B-BE2344DDE216}"/>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26337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D9E48-475F-4975-8ECA-36C21C7E247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E8E6554-52CA-4A44-97C6-790904A76B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B8C905-3441-4320-B8FC-D77AEC184E9A}"/>
              </a:ext>
            </a:extLst>
          </p:cNvPr>
          <p:cNvSpPr>
            <a:spLocks noGrp="1"/>
          </p:cNvSpPr>
          <p:nvPr>
            <p:ph type="dt" sz="half" idx="10"/>
          </p:nvPr>
        </p:nvSpPr>
        <p:spPr/>
        <p:txBody>
          <a:bodyPr/>
          <a:lstStyle/>
          <a:p>
            <a:fld id="{7BE50499-A6AE-48C1-B673-103C7BE2B98D}" type="datetimeFigureOut">
              <a:rPr lang="en-US" smtClean="0"/>
              <a:t>8/3/2023</a:t>
            </a:fld>
            <a:endParaRPr lang="en-US"/>
          </a:p>
        </p:txBody>
      </p:sp>
      <p:sp>
        <p:nvSpPr>
          <p:cNvPr id="5" name="Footer Placeholder 4">
            <a:extLst>
              <a:ext uri="{FF2B5EF4-FFF2-40B4-BE49-F238E27FC236}">
                <a16:creationId xmlns:a16="http://schemas.microsoft.com/office/drawing/2014/main" id="{7E28180D-14A6-495B-9588-B3394512D9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FD6CA5-36F3-43DD-8F3B-886643523422}"/>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937965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DF3E74-7C18-4687-B16F-322DB90D63E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7A1B5E-4B65-4C2D-A110-3F57628F39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90EEC0-B70F-46F0-A073-FAF8D638EA3A}"/>
              </a:ext>
            </a:extLst>
          </p:cNvPr>
          <p:cNvSpPr>
            <a:spLocks noGrp="1"/>
          </p:cNvSpPr>
          <p:nvPr>
            <p:ph type="dt" sz="half" idx="10"/>
          </p:nvPr>
        </p:nvSpPr>
        <p:spPr/>
        <p:txBody>
          <a:bodyPr/>
          <a:lstStyle/>
          <a:p>
            <a:fld id="{7BE50499-A6AE-48C1-B673-103C7BE2B98D}" type="datetimeFigureOut">
              <a:rPr lang="en-US" smtClean="0"/>
              <a:t>8/3/2023</a:t>
            </a:fld>
            <a:endParaRPr lang="en-US"/>
          </a:p>
        </p:txBody>
      </p:sp>
      <p:sp>
        <p:nvSpPr>
          <p:cNvPr id="5" name="Footer Placeholder 4">
            <a:extLst>
              <a:ext uri="{FF2B5EF4-FFF2-40B4-BE49-F238E27FC236}">
                <a16:creationId xmlns:a16="http://schemas.microsoft.com/office/drawing/2014/main" id="{41418439-026C-4AA0-A631-EEFE5AFCA1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6F3F5B-51C0-4967-9249-BF17DC0D5907}"/>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009022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CC862-BB5D-49E9-AFC8-3E7517CE5F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FAB6F9-FB89-4F0C-B1BD-305D95B3BE2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5F36F7-6A69-4604-8A3B-F537752C0323}"/>
              </a:ext>
            </a:extLst>
          </p:cNvPr>
          <p:cNvSpPr>
            <a:spLocks noGrp="1"/>
          </p:cNvSpPr>
          <p:nvPr>
            <p:ph type="dt" sz="half" idx="10"/>
          </p:nvPr>
        </p:nvSpPr>
        <p:spPr/>
        <p:txBody>
          <a:bodyPr/>
          <a:lstStyle/>
          <a:p>
            <a:fld id="{7BE50499-A6AE-48C1-B673-103C7BE2B98D}" type="datetimeFigureOut">
              <a:rPr lang="en-US" smtClean="0"/>
              <a:t>8/3/2023</a:t>
            </a:fld>
            <a:endParaRPr lang="en-US"/>
          </a:p>
        </p:txBody>
      </p:sp>
      <p:sp>
        <p:nvSpPr>
          <p:cNvPr id="5" name="Footer Placeholder 4">
            <a:extLst>
              <a:ext uri="{FF2B5EF4-FFF2-40B4-BE49-F238E27FC236}">
                <a16:creationId xmlns:a16="http://schemas.microsoft.com/office/drawing/2014/main" id="{55F8A997-52D6-4077-8E03-17E56FA005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71B490-1CFE-4BEE-923F-52CF4E3637E7}"/>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001334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ECE63-5462-4A14-931C-FA71C50004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446BB3A-B2CB-4322-8F37-2F776D4021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449C904-3C6A-4476-86B8-B8A9A3C001AB}"/>
              </a:ext>
            </a:extLst>
          </p:cNvPr>
          <p:cNvSpPr>
            <a:spLocks noGrp="1"/>
          </p:cNvSpPr>
          <p:nvPr>
            <p:ph type="dt" sz="half" idx="10"/>
          </p:nvPr>
        </p:nvSpPr>
        <p:spPr/>
        <p:txBody>
          <a:bodyPr/>
          <a:lstStyle/>
          <a:p>
            <a:fld id="{7BE50499-A6AE-48C1-B673-103C7BE2B98D}" type="datetimeFigureOut">
              <a:rPr lang="en-US" smtClean="0"/>
              <a:t>8/3/2023</a:t>
            </a:fld>
            <a:endParaRPr lang="en-US"/>
          </a:p>
        </p:txBody>
      </p:sp>
      <p:sp>
        <p:nvSpPr>
          <p:cNvPr id="5" name="Footer Placeholder 4">
            <a:extLst>
              <a:ext uri="{FF2B5EF4-FFF2-40B4-BE49-F238E27FC236}">
                <a16:creationId xmlns:a16="http://schemas.microsoft.com/office/drawing/2014/main" id="{BBD68101-47A4-4F7D-9FE9-B8E30C1DA5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ED73F5-0D0A-45EF-A51A-C49B0BE49F54}"/>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78686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3887D-6AA7-4572-B308-BCD608E987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DD6440-6250-464B-8EAF-1F752F107B4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7E6576-9A72-47B6-B694-83CEF85FB1C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727928E-501D-4CE2-B061-8A3431DF8A01}"/>
              </a:ext>
            </a:extLst>
          </p:cNvPr>
          <p:cNvSpPr>
            <a:spLocks noGrp="1"/>
          </p:cNvSpPr>
          <p:nvPr>
            <p:ph type="dt" sz="half" idx="10"/>
          </p:nvPr>
        </p:nvSpPr>
        <p:spPr/>
        <p:txBody>
          <a:bodyPr/>
          <a:lstStyle/>
          <a:p>
            <a:fld id="{7BE50499-A6AE-48C1-B673-103C7BE2B98D}" type="datetimeFigureOut">
              <a:rPr lang="en-US" smtClean="0"/>
              <a:t>8/3/2023</a:t>
            </a:fld>
            <a:endParaRPr lang="en-US"/>
          </a:p>
        </p:txBody>
      </p:sp>
      <p:sp>
        <p:nvSpPr>
          <p:cNvPr id="6" name="Footer Placeholder 5">
            <a:extLst>
              <a:ext uri="{FF2B5EF4-FFF2-40B4-BE49-F238E27FC236}">
                <a16:creationId xmlns:a16="http://schemas.microsoft.com/office/drawing/2014/main" id="{E40DFC91-A167-431F-9057-2829A6F34D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077B65-96DF-4E28-B715-E863CB70E097}"/>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556187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64017-6B16-4A5D-9C7B-5DE34DE7A5E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F95CBC-A5BD-43F5-B2F2-86D7C3E7EC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7343084-56AF-44A7-B855-913FC41B91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FD8B68-BF3F-441A-99CD-254AA6625B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BDF69C7-5971-4727-A020-04C78153756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CB6CA4-198E-4E91-97AC-8A10196E523A}"/>
              </a:ext>
            </a:extLst>
          </p:cNvPr>
          <p:cNvSpPr>
            <a:spLocks noGrp="1"/>
          </p:cNvSpPr>
          <p:nvPr>
            <p:ph type="dt" sz="half" idx="10"/>
          </p:nvPr>
        </p:nvSpPr>
        <p:spPr/>
        <p:txBody>
          <a:bodyPr/>
          <a:lstStyle/>
          <a:p>
            <a:fld id="{7BE50499-A6AE-48C1-B673-103C7BE2B98D}" type="datetimeFigureOut">
              <a:rPr lang="en-US" smtClean="0"/>
              <a:t>8/3/2023</a:t>
            </a:fld>
            <a:endParaRPr lang="en-US"/>
          </a:p>
        </p:txBody>
      </p:sp>
      <p:sp>
        <p:nvSpPr>
          <p:cNvPr id="8" name="Footer Placeholder 7">
            <a:extLst>
              <a:ext uri="{FF2B5EF4-FFF2-40B4-BE49-F238E27FC236}">
                <a16:creationId xmlns:a16="http://schemas.microsoft.com/office/drawing/2014/main" id="{8EB96E44-C26D-44CD-8F54-62A14FD093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1E324ED-C676-40E8-8BE6-0266220C0766}"/>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37360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B9417-0777-4BA1-BA52-FDCC514A9A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67ABE4-13F8-4922-AD78-1C31855F739D}"/>
              </a:ext>
            </a:extLst>
          </p:cNvPr>
          <p:cNvSpPr>
            <a:spLocks noGrp="1"/>
          </p:cNvSpPr>
          <p:nvPr>
            <p:ph type="dt" sz="half" idx="10"/>
          </p:nvPr>
        </p:nvSpPr>
        <p:spPr/>
        <p:txBody>
          <a:bodyPr/>
          <a:lstStyle/>
          <a:p>
            <a:fld id="{7BE50499-A6AE-48C1-B673-103C7BE2B98D}" type="datetimeFigureOut">
              <a:rPr lang="en-US" smtClean="0"/>
              <a:t>8/3/2023</a:t>
            </a:fld>
            <a:endParaRPr lang="en-US"/>
          </a:p>
        </p:txBody>
      </p:sp>
      <p:sp>
        <p:nvSpPr>
          <p:cNvPr id="4" name="Footer Placeholder 3">
            <a:extLst>
              <a:ext uri="{FF2B5EF4-FFF2-40B4-BE49-F238E27FC236}">
                <a16:creationId xmlns:a16="http://schemas.microsoft.com/office/drawing/2014/main" id="{13D164A4-4D2C-41C1-8524-9F65BA6A88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15FF248-B8BA-4150-A00C-186CE719C8B3}"/>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021033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7377A0-0733-4A75-8616-84A12F186C14}"/>
              </a:ext>
            </a:extLst>
          </p:cNvPr>
          <p:cNvSpPr>
            <a:spLocks noGrp="1"/>
          </p:cNvSpPr>
          <p:nvPr>
            <p:ph type="dt" sz="half" idx="10"/>
          </p:nvPr>
        </p:nvSpPr>
        <p:spPr/>
        <p:txBody>
          <a:bodyPr/>
          <a:lstStyle/>
          <a:p>
            <a:fld id="{7BE50499-A6AE-48C1-B673-103C7BE2B98D}" type="datetimeFigureOut">
              <a:rPr lang="en-US" smtClean="0"/>
              <a:t>8/3/2023</a:t>
            </a:fld>
            <a:endParaRPr lang="en-US"/>
          </a:p>
        </p:txBody>
      </p:sp>
      <p:sp>
        <p:nvSpPr>
          <p:cNvPr id="3" name="Footer Placeholder 2">
            <a:extLst>
              <a:ext uri="{FF2B5EF4-FFF2-40B4-BE49-F238E27FC236}">
                <a16:creationId xmlns:a16="http://schemas.microsoft.com/office/drawing/2014/main" id="{1AEC5F02-62B2-4B4F-803E-1090F3484A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7D959FD-AD2C-42C9-8F26-15E6F58A54E3}"/>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631333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5886B-5D7E-4A10-908D-30B7FB8C51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8C3749-A5E0-4531-B5F1-2BE08419DF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94E15FA-E61F-4379-9AB6-CA58D34DCE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7F3305-9B2D-4923-A927-E158791267FD}"/>
              </a:ext>
            </a:extLst>
          </p:cNvPr>
          <p:cNvSpPr>
            <a:spLocks noGrp="1"/>
          </p:cNvSpPr>
          <p:nvPr>
            <p:ph type="dt" sz="half" idx="10"/>
          </p:nvPr>
        </p:nvSpPr>
        <p:spPr/>
        <p:txBody>
          <a:bodyPr/>
          <a:lstStyle/>
          <a:p>
            <a:fld id="{7BE50499-A6AE-48C1-B673-103C7BE2B98D}" type="datetimeFigureOut">
              <a:rPr lang="en-US" smtClean="0"/>
              <a:t>8/3/2023</a:t>
            </a:fld>
            <a:endParaRPr lang="en-US"/>
          </a:p>
        </p:txBody>
      </p:sp>
      <p:sp>
        <p:nvSpPr>
          <p:cNvPr id="6" name="Footer Placeholder 5">
            <a:extLst>
              <a:ext uri="{FF2B5EF4-FFF2-40B4-BE49-F238E27FC236}">
                <a16:creationId xmlns:a16="http://schemas.microsoft.com/office/drawing/2014/main" id="{557996DB-2D2C-41E4-B6AC-46F1D2F2E4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726247-8101-4CE2-8EAB-71B99994813A}"/>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724757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A75DB-5964-46A1-9004-F0EC17676C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F92C83-54D6-481B-9B6C-16AFA57812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C06DD13-3CEA-40B4-82C8-B3CD0C3ABF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059726-0053-457B-B3F5-9FC0E1732B09}"/>
              </a:ext>
            </a:extLst>
          </p:cNvPr>
          <p:cNvSpPr>
            <a:spLocks noGrp="1"/>
          </p:cNvSpPr>
          <p:nvPr>
            <p:ph type="dt" sz="half" idx="10"/>
          </p:nvPr>
        </p:nvSpPr>
        <p:spPr/>
        <p:txBody>
          <a:bodyPr/>
          <a:lstStyle/>
          <a:p>
            <a:fld id="{7BE50499-A6AE-48C1-B673-103C7BE2B98D}" type="datetimeFigureOut">
              <a:rPr lang="en-US" smtClean="0"/>
              <a:t>8/3/2023</a:t>
            </a:fld>
            <a:endParaRPr lang="en-US"/>
          </a:p>
        </p:txBody>
      </p:sp>
      <p:sp>
        <p:nvSpPr>
          <p:cNvPr id="6" name="Footer Placeholder 5">
            <a:extLst>
              <a:ext uri="{FF2B5EF4-FFF2-40B4-BE49-F238E27FC236}">
                <a16:creationId xmlns:a16="http://schemas.microsoft.com/office/drawing/2014/main" id="{1AB55749-9C7E-4F9D-86D3-25F447C0BB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DAA849-F407-4374-9AEE-232F8A2DFA33}"/>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26927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0CC0FB-CE63-4999-9F8C-077A0099B1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9731BA-C8BE-4F84-9DB5-049CB15EBF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B17F6D-760F-450D-B407-A52E70C3D8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8/3/2023</a:t>
            </a:fld>
            <a:endParaRPr lang="en-US"/>
          </a:p>
        </p:txBody>
      </p:sp>
      <p:sp>
        <p:nvSpPr>
          <p:cNvPr id="5" name="Footer Placeholder 4">
            <a:extLst>
              <a:ext uri="{FF2B5EF4-FFF2-40B4-BE49-F238E27FC236}">
                <a16:creationId xmlns:a16="http://schemas.microsoft.com/office/drawing/2014/main" id="{BBCB98E6-FCDE-4B86-AE10-9A1A30A310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41B8878-05DA-4E69-88C9-E49F0079BB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4109580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B14BFE3-EE04-57C5-9FA9-F3038CA98F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5555" y="357996"/>
            <a:ext cx="10368950" cy="6142007"/>
          </a:xfrm>
          <a:prstGeom prst="rect">
            <a:avLst/>
          </a:prstGeom>
        </p:spPr>
      </p:pic>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lnSpc>
                <a:spcPct val="106000"/>
              </a:lnSpc>
              <a:spcBef>
                <a:spcPts val="0"/>
              </a:spcBef>
              <a:spcAft>
                <a:spcPts val="750"/>
              </a:spcAft>
              <a:buNone/>
            </a:pPr>
            <a:r>
              <a:rPr lang="en-US" sz="2400" b="1" dirty="0">
                <a:effectLst/>
                <a:latin typeface="Calibri" panose="020F0502020204030204" pitchFamily="34" charset="0"/>
                <a:ea typeface="Times New Roman" panose="02020603050405020304" pitchFamily="18" charset="0"/>
              </a:rPr>
              <a:t>There are three points in this Deuteronomy passage:  </a:t>
            </a:r>
          </a:p>
          <a:p>
            <a:pPr marL="0" indent="0">
              <a:lnSpc>
                <a:spcPct val="106000"/>
              </a:lnSpc>
              <a:spcBef>
                <a:spcPts val="0"/>
              </a:spcBef>
              <a:spcAft>
                <a:spcPts val="750"/>
              </a:spcAft>
              <a:buNone/>
            </a:pPr>
            <a:r>
              <a:rPr lang="en-US" sz="2400" b="1" dirty="0">
                <a:effectLst/>
                <a:latin typeface="Calibri" panose="020F0502020204030204" pitchFamily="34" charset="0"/>
                <a:ea typeface="Times New Roman" panose="02020603050405020304" pitchFamily="18" charset="0"/>
              </a:rPr>
              <a:t>1)</a:t>
            </a:r>
            <a:r>
              <a:rPr lang="en-US" sz="2400" dirty="0">
                <a:effectLst/>
                <a:latin typeface="Calibri" panose="020F0502020204030204" pitchFamily="34" charset="0"/>
                <a:ea typeface="Times New Roman" panose="02020603050405020304" pitchFamily="18" charset="0"/>
              </a:rPr>
              <a:t> Manna was food which “God” provided. If Jesus turned those stones into bread, it would be food which He provided for Himself. He would also be acting in response to Satan’s challenge and therefore not listening to the voice of God.    </a:t>
            </a:r>
          </a:p>
          <a:p>
            <a:pPr marL="0" indent="0">
              <a:lnSpc>
                <a:spcPct val="106000"/>
              </a:lnSpc>
              <a:spcBef>
                <a:spcPts val="0"/>
              </a:spcBef>
              <a:spcAft>
                <a:spcPts val="750"/>
              </a:spcAft>
              <a:buNone/>
            </a:pPr>
            <a:r>
              <a:rPr lang="en-US" sz="2400" b="1" dirty="0">
                <a:effectLst/>
                <a:latin typeface="Calibri" panose="020F0502020204030204" pitchFamily="34" charset="0"/>
                <a:ea typeface="Times New Roman" panose="02020603050405020304" pitchFamily="18" charset="0"/>
              </a:rPr>
              <a:t>2) </a:t>
            </a:r>
            <a:r>
              <a:rPr lang="en-US" sz="2400" dirty="0">
                <a:effectLst/>
                <a:latin typeface="Calibri" panose="020F0502020204030204" pitchFamily="34" charset="0"/>
                <a:ea typeface="Times New Roman" panose="02020603050405020304" pitchFamily="18" charset="0"/>
              </a:rPr>
              <a:t>God tested Israel and tests us today to see our hearts in action. Satan said to Jesus “IF” you are the Son of God then do this. Actions motivated out of pride are NOT Godly actions. Even something as innocent as feeding Himself, when done out of wrong motivations, would not be according to God’s will. When Jesus fed the 5,000 He was taking care of God’s people and not proving Himself or glorifying Himself.              </a:t>
            </a:r>
          </a:p>
          <a:p>
            <a:pPr marL="0" indent="0">
              <a:lnSpc>
                <a:spcPct val="106000"/>
              </a:lnSpc>
              <a:spcBef>
                <a:spcPts val="0"/>
              </a:spcBef>
              <a:spcAft>
                <a:spcPts val="750"/>
              </a:spcAft>
              <a:buNone/>
            </a:pPr>
            <a:r>
              <a:rPr lang="en-US" sz="2400" b="1" dirty="0">
                <a:effectLst/>
                <a:latin typeface="Calibri" panose="020F0502020204030204" pitchFamily="34" charset="0"/>
                <a:ea typeface="Times New Roman" panose="02020603050405020304" pitchFamily="18" charset="0"/>
              </a:rPr>
              <a:t>3)</a:t>
            </a:r>
            <a:r>
              <a:rPr lang="en-US" sz="2400" dirty="0">
                <a:effectLst/>
                <a:latin typeface="Calibri" panose="020F0502020204030204" pitchFamily="34" charset="0"/>
                <a:ea typeface="Times New Roman" panose="02020603050405020304" pitchFamily="18" charset="0"/>
              </a:rPr>
              <a:t> Jesus responds to Satan’s temptation with the words of God. Often times in life things may seem to be justified</a:t>
            </a:r>
            <a:r>
              <a:rPr lang="en-US" sz="2400" i="1" dirty="0">
                <a:effectLst/>
                <a:latin typeface="Calibri" panose="020F0502020204030204" pitchFamily="34" charset="0"/>
                <a:ea typeface="Times New Roman" panose="02020603050405020304" pitchFamily="18" charset="0"/>
              </a:rPr>
              <a:t> </a:t>
            </a:r>
            <a:r>
              <a:rPr lang="en-US" sz="2400" dirty="0">
                <a:effectLst/>
                <a:latin typeface="Calibri" panose="020F0502020204030204" pitchFamily="34" charset="0"/>
                <a:ea typeface="Times New Roman" panose="02020603050405020304" pitchFamily="18" charset="0"/>
              </a:rPr>
              <a:t>and appropriate but when held up against the words of God we see how “inappropriate” they are. </a:t>
            </a:r>
            <a:endParaRPr lang="en-US" sz="2400" dirty="0">
              <a:effectLst/>
              <a:latin typeface="Times New Roman" panose="02020603050405020304" pitchFamily="18" charset="0"/>
              <a:ea typeface="Times New Roman" panose="02020603050405020304" pitchFamily="18" charset="0"/>
            </a:endParaRPr>
          </a:p>
          <a:p>
            <a:pPr marL="0" marR="0" indent="0">
              <a:lnSpc>
                <a:spcPct val="106000"/>
              </a:lnSpc>
              <a:spcBef>
                <a:spcPts val="0"/>
              </a:spcBef>
              <a:spcAft>
                <a:spcPts val="750"/>
              </a:spcAft>
              <a:buNone/>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7032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lnSpc>
                <a:spcPct val="106000"/>
              </a:lnSpc>
              <a:spcBef>
                <a:spcPts val="0"/>
              </a:spcBef>
              <a:spcAft>
                <a:spcPts val="750"/>
              </a:spcAft>
              <a:buNone/>
            </a:pPr>
            <a:r>
              <a:rPr lang="en-US" sz="3600" b="1" i="1" dirty="0">
                <a:effectLst/>
                <a:latin typeface="Calibri" panose="020F0502020204030204" pitchFamily="34" charset="0"/>
                <a:ea typeface="Times New Roman" panose="02020603050405020304" pitchFamily="18" charset="0"/>
              </a:rPr>
              <a:t>Matthew 4:5-7 </a:t>
            </a:r>
            <a:r>
              <a:rPr lang="en-US" sz="3600" i="1" dirty="0">
                <a:effectLst/>
                <a:latin typeface="Calibri" panose="020F0502020204030204" pitchFamily="34" charset="0"/>
                <a:ea typeface="Times New Roman" panose="02020603050405020304" pitchFamily="18" charset="0"/>
              </a:rPr>
              <a:t>“Then the devil took Him into the holy city and had Him stand on the pinnacle of the temple, and said to Him, “If You are the Son of God, throw Yourself down; for it is written, ‘</a:t>
            </a:r>
            <a:r>
              <a:rPr lang="en-US" sz="3600" dirty="0">
                <a:effectLst/>
                <a:latin typeface="Tempus Sans ITC" panose="04020404030D07020202" pitchFamily="82" charset="0"/>
                <a:ea typeface="Times New Roman" panose="02020603050405020304" pitchFamily="18" charset="0"/>
                <a:cs typeface="Calibri" panose="020F0502020204030204" pitchFamily="34" charset="0"/>
              </a:rPr>
              <a:t>He will command His angels concerning you; “On their hands they will bear You up, so that You will not strike Your food against a stone.</a:t>
            </a:r>
            <a:r>
              <a:rPr lang="en-US" sz="3600" dirty="0">
                <a:effectLst/>
                <a:latin typeface="Calibri" panose="020F0502020204030204" pitchFamily="34" charset="0"/>
                <a:ea typeface="Times New Roman" panose="02020603050405020304" pitchFamily="18" charset="0"/>
              </a:rPr>
              <a:t>’”    Jesus said to him, ‘On the other hand, it is written, ‘</a:t>
            </a:r>
            <a:r>
              <a:rPr lang="en-US" sz="3600" dirty="0">
                <a:effectLst/>
                <a:latin typeface="Tempus Sans ITC" panose="04020404030D07020202" pitchFamily="82" charset="0"/>
                <a:ea typeface="Times New Roman" panose="02020603050405020304" pitchFamily="18" charset="0"/>
                <a:cs typeface="Calibri" panose="020F0502020204030204" pitchFamily="34" charset="0"/>
              </a:rPr>
              <a:t>You shall not put the Lord your God to the test.</a:t>
            </a:r>
            <a:r>
              <a:rPr lang="en-US" sz="3600" dirty="0">
                <a:effectLst/>
                <a:latin typeface="Calibri" panose="020F0502020204030204" pitchFamily="34" charset="0"/>
                <a:ea typeface="Times New Roman" panose="02020603050405020304" pitchFamily="18" charset="0"/>
              </a:rPr>
              <a:t>’”</a:t>
            </a:r>
            <a:endParaRPr lang="en-US"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97032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750"/>
              </a:spcAft>
              <a:buNone/>
            </a:pPr>
            <a:r>
              <a:rPr lang="en-US" b="1" dirty="0">
                <a:effectLst/>
                <a:latin typeface="Calibri" panose="020F0502020204030204" pitchFamily="34" charset="0"/>
                <a:ea typeface="Calibri" panose="020F0502020204030204" pitchFamily="34" charset="0"/>
              </a:rPr>
              <a:t>Deut 6:16 </a:t>
            </a:r>
            <a:r>
              <a:rPr lang="en-US" dirty="0">
                <a:effectLst/>
                <a:latin typeface="Calibri" panose="020F0502020204030204" pitchFamily="34" charset="0"/>
                <a:ea typeface="Calibri" panose="020F0502020204030204" pitchFamily="34" charset="0"/>
              </a:rPr>
              <a:t>“You shall not put the Lord your God to the test, as you tested Him at </a:t>
            </a:r>
            <a:r>
              <a:rPr lang="en-US" dirty="0" err="1">
                <a:effectLst/>
                <a:latin typeface="Calibri" panose="020F0502020204030204" pitchFamily="34" charset="0"/>
                <a:ea typeface="Calibri" panose="020F0502020204030204" pitchFamily="34" charset="0"/>
              </a:rPr>
              <a:t>Massah</a:t>
            </a:r>
            <a:r>
              <a:rPr lang="en-US" dirty="0">
                <a:effectLst/>
                <a:latin typeface="Calibri" panose="020F0502020204030204" pitchFamily="34" charset="0"/>
                <a:ea typeface="Calibri" panose="020F0502020204030204" pitchFamily="34" charset="0"/>
              </a:rPr>
              <a:t>.”    </a:t>
            </a:r>
            <a:r>
              <a:rPr lang="en-US" b="1" dirty="0">
                <a:effectLst/>
                <a:latin typeface="Calibri" panose="020F0502020204030204" pitchFamily="34" charset="0"/>
                <a:ea typeface="Calibri" panose="020F0502020204030204" pitchFamily="34" charset="0"/>
              </a:rPr>
              <a:t>Ex. 17:7</a:t>
            </a:r>
            <a:r>
              <a:rPr lang="en-US" dirty="0">
                <a:effectLst/>
                <a:latin typeface="Calibri" panose="020F0502020204030204" pitchFamily="34" charset="0"/>
                <a:ea typeface="Calibri" panose="020F0502020204030204" pitchFamily="34" charset="0"/>
              </a:rPr>
              <a:t> “Moses named the place </a:t>
            </a:r>
            <a:r>
              <a:rPr lang="en-US" dirty="0" err="1">
                <a:effectLst/>
                <a:latin typeface="Calibri" panose="020F0502020204030204" pitchFamily="34" charset="0"/>
                <a:ea typeface="Calibri" panose="020F0502020204030204" pitchFamily="34" charset="0"/>
              </a:rPr>
              <a:t>Massah</a:t>
            </a:r>
            <a:r>
              <a:rPr lang="en-US" dirty="0">
                <a:effectLst/>
                <a:latin typeface="Calibri" panose="020F0502020204030204" pitchFamily="34" charset="0"/>
                <a:ea typeface="Calibri" panose="020F0502020204030204" pitchFamily="34" charset="0"/>
              </a:rPr>
              <a:t> and </a:t>
            </a:r>
            <a:r>
              <a:rPr lang="en-US" dirty="0" err="1">
                <a:effectLst/>
                <a:latin typeface="Calibri" panose="020F0502020204030204" pitchFamily="34" charset="0"/>
                <a:ea typeface="Calibri" panose="020F0502020204030204" pitchFamily="34" charset="0"/>
              </a:rPr>
              <a:t>Meribah</a:t>
            </a:r>
            <a:r>
              <a:rPr lang="en-US" dirty="0">
                <a:effectLst/>
                <a:latin typeface="Calibri" panose="020F0502020204030204" pitchFamily="34" charset="0"/>
                <a:ea typeface="Calibri" panose="020F0502020204030204" pitchFamily="34" charset="0"/>
              </a:rPr>
              <a:t> because of the quarrel of the sons of Israel, and because they tested the Lord, saying, ‘Is the Lord among us or not?’”</a:t>
            </a:r>
          </a:p>
          <a:p>
            <a:pPr marL="0" indent="0">
              <a:lnSpc>
                <a:spcPct val="106000"/>
              </a:lnSpc>
              <a:spcBef>
                <a:spcPts val="0"/>
              </a:spcBef>
              <a:spcAft>
                <a:spcPts val="750"/>
              </a:spcAft>
              <a:buNone/>
            </a:pPr>
            <a:r>
              <a:rPr lang="en-US" b="1" dirty="0">
                <a:effectLst/>
                <a:latin typeface="Calibri" panose="020F0502020204030204" pitchFamily="34" charset="0"/>
                <a:ea typeface="Times New Roman" panose="02020603050405020304" pitchFamily="18" charset="0"/>
              </a:rPr>
              <a:t>Mtt 6:25,33 </a:t>
            </a:r>
            <a:r>
              <a:rPr lang="en-US" dirty="0">
                <a:effectLst/>
                <a:latin typeface="Calibri" panose="020F0502020204030204" pitchFamily="34" charset="0"/>
                <a:ea typeface="Times New Roman" panose="02020603050405020304" pitchFamily="18" charset="0"/>
              </a:rPr>
              <a:t>“For this reason I say to you, do not be worried about your life, as to what you will eat or what you will drink; nor for your body, as to what you will put on. Is not life more than food, and the body more than clothing? But seek first His kingdom and his righteousness, and all these things will be added to you.”</a:t>
            </a:r>
            <a:endParaRPr lang="en-U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33265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lnSpc>
                <a:spcPct val="106000"/>
              </a:lnSpc>
              <a:spcBef>
                <a:spcPts val="0"/>
              </a:spcBef>
              <a:spcAft>
                <a:spcPts val="750"/>
              </a:spcAft>
              <a:buNone/>
            </a:pPr>
            <a:r>
              <a:rPr lang="en-US" sz="3200" b="1" dirty="0">
                <a:effectLst/>
                <a:latin typeface="Calibri" panose="020F0502020204030204" pitchFamily="34" charset="0"/>
                <a:ea typeface="Times New Roman" panose="02020603050405020304" pitchFamily="18" charset="0"/>
              </a:rPr>
              <a:t>Mt 4:8-10</a:t>
            </a:r>
            <a:r>
              <a:rPr lang="en-US" sz="3200" dirty="0">
                <a:effectLst/>
                <a:latin typeface="Calibri" panose="020F0502020204030204" pitchFamily="34" charset="0"/>
                <a:ea typeface="Times New Roman" panose="02020603050405020304" pitchFamily="18" charset="0"/>
              </a:rPr>
              <a:t>    “Again, the devil took Him to a very high mountain and showed Him all the kingdoms of the world and their glory; and he said to Him, ‘All these things I will give You, if You fall down and worship me.’ Then Jesus said to him, ‘Go, Satan! For it is written, ‘You shall worship the Lord your God, and serve Him ONLY.’ Then the devil left Him; and behold, angels came and began to minister to Him.”</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74554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spcAft>
                <a:spcPts val="750"/>
              </a:spcAft>
              <a:buNone/>
            </a:pPr>
            <a:r>
              <a:rPr lang="en-US" sz="3200" b="1" dirty="0">
                <a:effectLst/>
                <a:latin typeface="Calibri" panose="020F0502020204030204" pitchFamily="34" charset="0"/>
                <a:ea typeface="Times New Roman" panose="02020603050405020304" pitchFamily="18" charset="0"/>
              </a:rPr>
              <a:t>Deut. 6:13    </a:t>
            </a:r>
            <a:r>
              <a:rPr lang="en-US" sz="3200" dirty="0">
                <a:effectLst/>
                <a:latin typeface="Calibri" panose="020F0502020204030204" pitchFamily="34" charset="0"/>
                <a:ea typeface="Times New Roman" panose="02020603050405020304" pitchFamily="18" charset="0"/>
              </a:rPr>
              <a:t>“You shall fear only the Lord your God; and You shall worship Him and swear by His name. You shall not follow other gods, any of the gods of the people who surround you, for the Lord your God in the midst of you is a jealous God.”</a:t>
            </a:r>
            <a:endParaRPr lang="en-US" sz="3200" dirty="0">
              <a:effectLst/>
              <a:latin typeface="Times New Roman" panose="02020603050405020304" pitchFamily="18" charset="0"/>
              <a:ea typeface="Times New Roman" panose="02020603050405020304" pitchFamily="18" charset="0"/>
            </a:endParaRPr>
          </a:p>
          <a:p>
            <a:pPr marL="0" marR="0" indent="0">
              <a:spcAft>
                <a:spcPts val="750"/>
              </a:spcAft>
              <a:buNone/>
              <a:tabLst>
                <a:tab pos="2085975" algn="l"/>
              </a:tabLst>
            </a:pPr>
            <a:r>
              <a:rPr lang="en-US" sz="3200" b="1" dirty="0">
                <a:effectLst/>
                <a:latin typeface="Calibri" panose="020F0502020204030204" pitchFamily="34" charset="0"/>
                <a:ea typeface="Times New Roman" panose="02020603050405020304" pitchFamily="18" charset="0"/>
              </a:rPr>
              <a:t>Ex. 20:1ff </a:t>
            </a:r>
            <a:r>
              <a:rPr lang="en-US" sz="3200" dirty="0">
                <a:effectLst/>
                <a:latin typeface="Calibri" panose="020F0502020204030204" pitchFamily="34" charset="0"/>
                <a:ea typeface="Times New Roman" panose="02020603050405020304" pitchFamily="18" charset="0"/>
              </a:rPr>
              <a:t>   TEN COMMANDMENTS  –  You shall have no other gods before Me; you shall not make any idols or graven images; you shall not worship them or serve them.”               </a:t>
            </a:r>
          </a:p>
          <a:p>
            <a:pPr marL="0" marR="0" indent="0">
              <a:spcAft>
                <a:spcPts val="750"/>
              </a:spcAft>
              <a:buNone/>
              <a:tabLst>
                <a:tab pos="2085975" algn="l"/>
              </a:tabLst>
            </a:pPr>
            <a:r>
              <a:rPr lang="en-US" sz="3200" b="1" dirty="0">
                <a:effectLst/>
                <a:latin typeface="Calibri" panose="020F0502020204030204" pitchFamily="34" charset="0"/>
                <a:ea typeface="Times New Roman" panose="02020603050405020304" pitchFamily="18" charset="0"/>
              </a:rPr>
              <a:t>Mt 6:24 </a:t>
            </a:r>
            <a:r>
              <a:rPr lang="en-US" sz="3200" dirty="0">
                <a:effectLst/>
                <a:latin typeface="Calibri" panose="020F0502020204030204" pitchFamily="34" charset="0"/>
                <a:ea typeface="Times New Roman" panose="02020603050405020304" pitchFamily="18" charset="0"/>
              </a:rPr>
              <a:t>“No one can serve two masters ; for either he will hate the one and love the other, or he will be devoted to one and despise the other. YOU CANNOT SERVE God AND WEALTH.”</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83881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lnSpc>
                <a:spcPct val="106000"/>
              </a:lnSpc>
              <a:spcBef>
                <a:spcPts val="0"/>
              </a:spcBef>
              <a:spcAft>
                <a:spcPts val="750"/>
              </a:spcAft>
              <a:buNone/>
            </a:pPr>
            <a:r>
              <a:rPr lang="en-US" b="1" dirty="0">
                <a:effectLst/>
                <a:latin typeface="Calibri" panose="020F0502020204030204" pitchFamily="34" charset="0"/>
                <a:ea typeface="Times New Roman" panose="02020603050405020304" pitchFamily="18" charset="0"/>
              </a:rPr>
              <a:t>John 6:27  </a:t>
            </a:r>
            <a:r>
              <a:rPr lang="en-US" dirty="0">
                <a:effectLst/>
                <a:latin typeface="Calibri" panose="020F0502020204030204" pitchFamily="34" charset="0"/>
                <a:ea typeface="Times New Roman" panose="02020603050405020304" pitchFamily="18" charset="0"/>
              </a:rPr>
              <a:t>“Do not work for the food which perishes, but for the </a:t>
            </a:r>
            <a:r>
              <a:rPr lang="en-US" u="sng" dirty="0">
                <a:effectLst/>
                <a:latin typeface="Calibri" panose="020F0502020204030204" pitchFamily="34" charset="0"/>
                <a:ea typeface="Times New Roman" panose="02020603050405020304" pitchFamily="18" charset="0"/>
              </a:rPr>
              <a:t>food which endures it eternal life</a:t>
            </a:r>
            <a:r>
              <a:rPr lang="en-US" dirty="0">
                <a:effectLst/>
                <a:latin typeface="Calibri" panose="020F0502020204030204" pitchFamily="34" charset="0"/>
                <a:ea typeface="Times New Roman" panose="02020603050405020304" pitchFamily="18" charset="0"/>
              </a:rPr>
              <a:t>, which the Son of Man will give to you, for on Him the Father, God, has set His seal.”    </a:t>
            </a:r>
          </a:p>
          <a:p>
            <a:pPr marL="0" indent="0">
              <a:lnSpc>
                <a:spcPct val="106000"/>
              </a:lnSpc>
              <a:spcBef>
                <a:spcPts val="0"/>
              </a:spcBef>
              <a:spcAft>
                <a:spcPts val="750"/>
              </a:spcAft>
              <a:buNone/>
            </a:pPr>
            <a:r>
              <a:rPr lang="en-US" b="1" dirty="0">
                <a:effectLst/>
                <a:latin typeface="Calibri" panose="020F0502020204030204" pitchFamily="34" charset="0"/>
                <a:ea typeface="Times New Roman" panose="02020603050405020304" pitchFamily="18" charset="0"/>
              </a:rPr>
              <a:t>James 4:7,8  </a:t>
            </a:r>
            <a:r>
              <a:rPr lang="en-US" dirty="0">
                <a:effectLst/>
                <a:latin typeface="Calibri" panose="020F0502020204030204" pitchFamily="34" charset="0"/>
                <a:ea typeface="Times New Roman" panose="02020603050405020304" pitchFamily="18" charset="0"/>
              </a:rPr>
              <a:t>“Submit therefore to God. Resist the devil and he will flee from you. Draw near to God and He will draw near to you . . .“     </a:t>
            </a:r>
          </a:p>
          <a:p>
            <a:pPr marL="0" indent="0">
              <a:lnSpc>
                <a:spcPct val="106000"/>
              </a:lnSpc>
              <a:spcBef>
                <a:spcPts val="0"/>
              </a:spcBef>
              <a:spcAft>
                <a:spcPts val="750"/>
              </a:spcAft>
              <a:buNone/>
            </a:pPr>
            <a:r>
              <a:rPr lang="en-US" b="1" dirty="0">
                <a:effectLst/>
                <a:latin typeface="Calibri" panose="020F0502020204030204" pitchFamily="34" charset="0"/>
                <a:ea typeface="Times New Roman" panose="02020603050405020304" pitchFamily="18" charset="0"/>
              </a:rPr>
              <a:t>2 Peter 1:3,4  </a:t>
            </a:r>
            <a:r>
              <a:rPr lang="en-US" i="1" dirty="0">
                <a:effectLst/>
                <a:latin typeface="Calibri" panose="020F0502020204030204" pitchFamily="34" charset="0"/>
                <a:ea typeface="Times New Roman" panose="02020603050405020304" pitchFamily="18" charset="0"/>
              </a:rPr>
              <a:t>"</a:t>
            </a:r>
            <a:r>
              <a:rPr lang="en-US" i="0" dirty="0">
                <a:effectLst/>
                <a:latin typeface="Calibri" panose="020F0502020204030204" pitchFamily="34" charset="0"/>
                <a:ea typeface="Times New Roman" panose="02020603050405020304" pitchFamily="18" charset="0"/>
              </a:rPr>
              <a:t>His divine power has given us everything we need for life and godliness </a:t>
            </a:r>
            <a:r>
              <a:rPr lang="en-US" b="1" i="1" dirty="0">
                <a:effectLst/>
                <a:latin typeface="Calibri" panose="020F0502020204030204" pitchFamily="34" charset="0"/>
                <a:ea typeface="Times New Roman" panose="02020603050405020304" pitchFamily="18" charset="0"/>
              </a:rPr>
              <a:t>through our knowledge of him</a:t>
            </a:r>
            <a:r>
              <a:rPr lang="en-US" i="0" dirty="0">
                <a:effectLst/>
                <a:latin typeface="Calibri" panose="020F0502020204030204" pitchFamily="34" charset="0"/>
                <a:ea typeface="Times New Roman" panose="02020603050405020304" pitchFamily="18" charset="0"/>
              </a:rPr>
              <a:t> who called us by his </a:t>
            </a:r>
            <a:r>
              <a:rPr lang="en-US" b="1" i="1" dirty="0">
                <a:effectLst/>
                <a:latin typeface="Calibri" panose="020F0502020204030204" pitchFamily="34" charset="0"/>
                <a:ea typeface="Times New Roman" panose="02020603050405020304" pitchFamily="18" charset="0"/>
              </a:rPr>
              <a:t>divine nature and escape the corruption in the world caused by evil desires.”   </a:t>
            </a:r>
            <a:endParaRPr lang="en-U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28806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lnSpc>
                <a:spcPct val="106000"/>
              </a:lnSpc>
              <a:spcBef>
                <a:spcPts val="0"/>
              </a:spcBef>
              <a:spcAft>
                <a:spcPts val="750"/>
              </a:spcAft>
              <a:buNone/>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750"/>
              </a:spcAft>
              <a:buNone/>
            </a:pPr>
            <a:r>
              <a:rPr lang="en-US" b="1" dirty="0">
                <a:effectLst/>
                <a:latin typeface="Calibri" panose="020F0502020204030204" pitchFamily="34" charset="0"/>
                <a:ea typeface="Calibri" panose="020F0502020204030204" pitchFamily="34" charset="0"/>
              </a:rPr>
              <a:t>Matt 4:11 </a:t>
            </a:r>
            <a:r>
              <a:rPr lang="en-US" b="0" dirty="0">
                <a:effectLst/>
                <a:latin typeface="Calibri" panose="020F0502020204030204" pitchFamily="34" charset="0"/>
                <a:ea typeface="Calibri" panose="020F0502020204030204" pitchFamily="34" charset="0"/>
              </a:rPr>
              <a:t>“Then the devil left Him; and behold, angels came and began to minister to Him.  </a:t>
            </a:r>
          </a:p>
          <a:p>
            <a:pPr marL="0" indent="0">
              <a:lnSpc>
                <a:spcPct val="106000"/>
              </a:lnSpc>
              <a:spcBef>
                <a:spcPts val="0"/>
              </a:spcBef>
              <a:spcAft>
                <a:spcPts val="750"/>
              </a:spcAft>
              <a:buNone/>
            </a:pPr>
            <a:r>
              <a:rPr lang="en-US" b="1" dirty="0">
                <a:effectLst/>
                <a:latin typeface="Calibri" panose="020F0502020204030204" pitchFamily="34" charset="0"/>
                <a:ea typeface="Calibri" panose="020F0502020204030204" pitchFamily="34" charset="0"/>
              </a:rPr>
              <a:t>Luke 4:13 </a:t>
            </a:r>
            <a:r>
              <a:rPr lang="en-US" b="0" dirty="0">
                <a:effectLst/>
                <a:latin typeface="Calibri" panose="020F0502020204030204" pitchFamily="34" charset="0"/>
                <a:ea typeface="Calibri" panose="020F0502020204030204" pitchFamily="34" charset="0"/>
              </a:rPr>
              <a:t>“When the devil had finished every temptation, </a:t>
            </a:r>
            <a:r>
              <a:rPr lang="en-US" b="0" dirty="0">
                <a:effectLst/>
                <a:latin typeface="Tempus Sans ITC" panose="04020404030D07020202" pitchFamily="82" charset="0"/>
                <a:ea typeface="Calibri" panose="020F0502020204030204" pitchFamily="34" charset="0"/>
                <a:cs typeface="Calibri" panose="020F0502020204030204" pitchFamily="34" charset="0"/>
              </a:rPr>
              <a:t>he left Him until an opportune time.</a:t>
            </a:r>
            <a:r>
              <a:rPr lang="en-US" b="0" dirty="0">
                <a:effectLst/>
                <a:latin typeface="Calibri" panose="020F0502020204030204" pitchFamily="34" charset="0"/>
                <a:ea typeface="Calibri" panose="020F0502020204030204" pitchFamily="34" charset="0"/>
              </a:rPr>
              <a:t>” </a:t>
            </a:r>
          </a:p>
          <a:p>
            <a:pPr marL="0" indent="0">
              <a:lnSpc>
                <a:spcPct val="106000"/>
              </a:lnSpc>
              <a:spcBef>
                <a:spcPts val="0"/>
              </a:spcBef>
              <a:spcAft>
                <a:spcPts val="750"/>
              </a:spcAft>
              <a:buNone/>
            </a:pPr>
            <a:endParaRPr lang="en-US" b="0" dirty="0">
              <a:effectLst/>
              <a:latin typeface="Calibri" panose="020F0502020204030204" pitchFamily="34" charset="0"/>
              <a:ea typeface="Calibri" panose="020F0502020204030204" pitchFamily="34" charset="0"/>
            </a:endParaRPr>
          </a:p>
          <a:p>
            <a:pPr marL="0" indent="0">
              <a:lnSpc>
                <a:spcPct val="106000"/>
              </a:lnSpc>
              <a:spcBef>
                <a:spcPts val="0"/>
              </a:spcBef>
              <a:spcAft>
                <a:spcPts val="750"/>
              </a:spcAft>
              <a:buNone/>
            </a:pPr>
            <a:r>
              <a:rPr lang="en-US" b="1" dirty="0">
                <a:effectLst/>
                <a:latin typeface="Calibri" panose="020F0502020204030204" pitchFamily="34" charset="0"/>
                <a:ea typeface="Times New Roman" panose="02020603050405020304" pitchFamily="18" charset="0"/>
              </a:rPr>
              <a:t>John 14:30,31</a:t>
            </a:r>
            <a:r>
              <a:rPr lang="en-US" b="0" dirty="0">
                <a:effectLst/>
                <a:latin typeface="Calibri" panose="020F0502020204030204" pitchFamily="34" charset="0"/>
                <a:ea typeface="Times New Roman" panose="02020603050405020304" pitchFamily="18" charset="0"/>
              </a:rPr>
              <a:t> “I will not speak much more with you, for the ruler of the world is coming, and he has nothing in Me.; but so that the world may know that I love the Father, I do exactly as the Father commanded Me. Get up, let us go from here.”</a:t>
            </a:r>
            <a:endParaRPr lang="en-U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131355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spcAft>
                <a:spcPts val="750"/>
              </a:spcAft>
              <a:buNone/>
            </a:pPr>
            <a:r>
              <a:rPr lang="en-US" b="1" dirty="0">
                <a:effectLst/>
                <a:latin typeface="Times New Roman" panose="02020603050405020304" pitchFamily="18" charset="0"/>
                <a:ea typeface="Times New Roman" panose="02020603050405020304" pitchFamily="18" charset="0"/>
              </a:rPr>
              <a:t>Deut 30:19,20   </a:t>
            </a:r>
            <a:r>
              <a:rPr lang="en-US" dirty="0">
                <a:effectLst/>
                <a:latin typeface="Times New Roman" panose="02020603050405020304" pitchFamily="18" charset="0"/>
                <a:ea typeface="Times New Roman" panose="02020603050405020304" pitchFamily="18" charset="0"/>
              </a:rPr>
              <a:t>God</a:t>
            </a:r>
            <a:r>
              <a:rPr lang="en-US" dirty="0">
                <a:effectLst/>
                <a:latin typeface="Tempus Sans ITC" panose="04020404030D07020202" pitchFamily="82" charset="0"/>
                <a:ea typeface="Times New Roman" panose="02020603050405020304" pitchFamily="18" charset="0"/>
              </a:rPr>
              <a:t> gave the Israelites a choice</a:t>
            </a:r>
            <a:r>
              <a:rPr lang="en-US" dirty="0">
                <a:effectLst/>
                <a:latin typeface="Times New Roman" panose="02020603050405020304" pitchFamily="18" charset="0"/>
                <a:ea typeface="Times New Roman" panose="02020603050405020304" pitchFamily="18" charset="0"/>
              </a:rPr>
              <a:t>, </a:t>
            </a:r>
            <a:r>
              <a:rPr lang="en-US" i="0" dirty="0">
                <a:effectLst/>
                <a:latin typeface="Times New Roman" panose="02020603050405020304" pitchFamily="18" charset="0"/>
                <a:ea typeface="Times New Roman" panose="02020603050405020304" pitchFamily="18" charset="0"/>
              </a:rPr>
              <a:t>"This day I call heaven and earth as witnesses against you that I have set before you life and death, blessing and curses. Now choose life, so that you and your children may live. By loving the Lord Your God, by obeying His voice, and by holding fast to him – you may live in the land which the Lord swore to your fathers, Abraham, Isaac and Jacob. </a:t>
            </a:r>
            <a:r>
              <a:rPr lang="en-US" b="0" dirty="0">
                <a:effectLst/>
                <a:latin typeface="Times New Roman" panose="02020603050405020304" pitchFamily="18" charset="0"/>
                <a:ea typeface="Times New Roman" panose="02020603050405020304" pitchFamily="18" charset="0"/>
              </a:rPr>
              <a:t>"</a:t>
            </a:r>
            <a:r>
              <a:rPr lang="en-US" i="0" dirty="0">
                <a:effectLst/>
                <a:latin typeface="Times New Roman" panose="02020603050405020304" pitchFamily="18" charset="0"/>
                <a:ea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a:p>
            <a:pPr marL="0" marR="0" indent="0">
              <a:spcAft>
                <a:spcPts val="750"/>
              </a:spcAft>
              <a:buNone/>
            </a:pPr>
            <a:r>
              <a:rPr lang="en-US" b="1" i="0" dirty="0">
                <a:effectLst/>
                <a:latin typeface="Times New Roman" panose="02020603050405020304" pitchFamily="18" charset="0"/>
                <a:ea typeface="Times New Roman" panose="02020603050405020304" pitchFamily="18" charset="0"/>
              </a:rPr>
              <a:t>James 1:12 </a:t>
            </a:r>
            <a:r>
              <a:rPr lang="en-US" i="0" dirty="0">
                <a:effectLst/>
                <a:latin typeface="Times New Roman" panose="02020603050405020304" pitchFamily="18" charset="0"/>
                <a:ea typeface="Times New Roman" panose="02020603050405020304" pitchFamily="18" charset="0"/>
              </a:rPr>
              <a:t>“Blessed is the man who perseveres under trail; for once he has been approved, he will receive the crown of life which the Lord has promised to those who love Him.”</a:t>
            </a:r>
            <a:endParaRPr lang="en-U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52513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lnSpc>
                <a:spcPct val="106000"/>
              </a:lnSpc>
              <a:spcBef>
                <a:spcPts val="0"/>
              </a:spcBef>
              <a:spcAft>
                <a:spcPts val="750"/>
              </a:spcAft>
              <a:buNone/>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750"/>
              </a:spcAft>
              <a:buNone/>
            </a:pPr>
            <a:r>
              <a:rPr lang="en-US" sz="7200" dirty="0">
                <a:effectLst/>
                <a:latin typeface="Calibri" panose="020F0502020204030204" pitchFamily="34" charset="0"/>
                <a:ea typeface="Calibri" panose="020F0502020204030204" pitchFamily="34" charset="0"/>
                <a:cs typeface="Times New Roman" panose="02020603050405020304" pitchFamily="18" charset="0"/>
              </a:rPr>
              <a:t>Jesus’ Wilderness Temptations</a:t>
            </a:r>
          </a:p>
          <a:p>
            <a:pPr marL="0" indent="0">
              <a:lnSpc>
                <a:spcPct val="106000"/>
              </a:lnSpc>
              <a:spcBef>
                <a:spcPts val="0"/>
              </a:spcBef>
              <a:spcAft>
                <a:spcPts val="750"/>
              </a:spcAft>
              <a:buNone/>
            </a:pPr>
            <a:endParaRPr lang="en-US" sz="4000" i="1" dirty="0">
              <a:latin typeface="Calibri" panose="020F0502020204030204" pitchFamily="34" charset="0"/>
              <a:ea typeface="Times New Roman" panose="02020603050405020304" pitchFamily="18" charset="0"/>
              <a:cs typeface="Times New Roman" panose="02020603050405020304" pitchFamily="18" charset="0"/>
            </a:endParaRPr>
          </a:p>
          <a:p>
            <a:pPr marL="0" indent="0" algn="ctr">
              <a:lnSpc>
                <a:spcPct val="106000"/>
              </a:lnSpc>
              <a:spcBef>
                <a:spcPts val="0"/>
              </a:spcBef>
              <a:spcAft>
                <a:spcPts val="750"/>
              </a:spcAft>
              <a:buNone/>
            </a:pPr>
            <a:r>
              <a:rPr lang="en-US" sz="4000" i="1" dirty="0">
                <a:effectLst/>
                <a:latin typeface="Verdana" panose="020B0604030504040204" pitchFamily="34" charset="0"/>
                <a:ea typeface="Times New Roman" panose="02020603050405020304" pitchFamily="18" charset="0"/>
              </a:rPr>
              <a:t>Wilderness  </a:t>
            </a:r>
            <a:r>
              <a:rPr lang="en-US" i="1" dirty="0">
                <a:effectLst/>
                <a:latin typeface="Segoe UI Symbol" panose="020B0502040204020203" pitchFamily="34" charset="0"/>
                <a:ea typeface="Segoe UI Symbol" panose="020B0502040204020203" pitchFamily="34" charset="0"/>
              </a:rPr>
              <a:t>Mt 4</a:t>
            </a: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7000"/>
              </a:lnSpc>
              <a:spcBef>
                <a:spcPts val="0"/>
              </a:spcBef>
              <a:spcAft>
                <a:spcPts val="800"/>
              </a:spcAft>
              <a:buNone/>
            </a:pPr>
            <a:endParaRPr lang="en-US" sz="36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3600" b="1" dirty="0">
                <a:effectLst/>
                <a:latin typeface="Calibri" panose="020F0502020204030204" pitchFamily="34" charset="0"/>
                <a:ea typeface="Calibri" panose="020F0502020204030204" pitchFamily="34" charset="0"/>
              </a:rPr>
              <a:t>Matthew 4:1-3  </a:t>
            </a:r>
            <a:r>
              <a:rPr lang="en-US" sz="3600" dirty="0">
                <a:effectLst/>
                <a:latin typeface="Calibri" panose="020F0502020204030204" pitchFamily="34" charset="0"/>
                <a:ea typeface="Calibri" panose="020F0502020204030204" pitchFamily="34" charset="0"/>
              </a:rPr>
              <a:t>“Then Jesus was </a:t>
            </a:r>
            <a:r>
              <a:rPr lang="en-US" sz="3600" b="1" dirty="0">
                <a:effectLst/>
                <a:latin typeface="Calibri" panose="020F0502020204030204" pitchFamily="34" charset="0"/>
                <a:ea typeface="Calibri" panose="020F0502020204030204" pitchFamily="34" charset="0"/>
              </a:rPr>
              <a:t>led up by the Spirit</a:t>
            </a:r>
            <a:r>
              <a:rPr lang="en-US" sz="3600" dirty="0">
                <a:effectLst/>
                <a:latin typeface="Calibri" panose="020F0502020204030204" pitchFamily="34" charset="0"/>
                <a:ea typeface="Calibri" panose="020F0502020204030204" pitchFamily="34" charset="0"/>
              </a:rPr>
              <a:t> into the wilderness to be tempted by the devil. And after He had fasted forty days and forty nights, He then became hungry. And the tempter came  . . .”</a:t>
            </a:r>
            <a:endParaRPr lang="en-US" sz="36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4254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spcAft>
                <a:spcPts val="750"/>
              </a:spcAft>
              <a:buNone/>
            </a:pPr>
            <a:r>
              <a:rPr lang="en-US" b="1" dirty="0">
                <a:effectLst/>
                <a:latin typeface="Times New Roman" panose="02020603050405020304" pitchFamily="18" charset="0"/>
                <a:ea typeface="Times New Roman" panose="02020603050405020304" pitchFamily="18" charset="0"/>
              </a:rPr>
              <a:t>Temptation </a:t>
            </a:r>
            <a:r>
              <a:rPr lang="en-US" dirty="0">
                <a:effectLst/>
                <a:latin typeface="Times New Roman" panose="02020603050405020304" pitchFamily="18" charset="0"/>
                <a:ea typeface="Times New Roman" panose="02020603050405020304" pitchFamily="18" charset="0"/>
              </a:rPr>
              <a:t>is the pressure to give in to ungodly influences that lead you away from God and into sin. It is not a sin to be tempted. It is the succumbing to the temptation that produces sin. </a:t>
            </a:r>
          </a:p>
          <a:p>
            <a:pPr marL="0" marR="0" indent="0">
              <a:spcAft>
                <a:spcPts val="750"/>
              </a:spcAft>
              <a:buNone/>
            </a:pPr>
            <a:r>
              <a:rPr lang="en-US" b="1" dirty="0">
                <a:effectLst/>
                <a:latin typeface="Calibri" panose="020F0502020204030204" pitchFamily="34" charset="0"/>
                <a:ea typeface="Times New Roman" panose="02020603050405020304" pitchFamily="18" charset="0"/>
              </a:rPr>
              <a:t>James 1:13,14 </a:t>
            </a:r>
            <a:r>
              <a:rPr lang="en-US" dirty="0">
                <a:effectLst/>
                <a:latin typeface="Calibri" panose="020F0502020204030204" pitchFamily="34" charset="0"/>
                <a:ea typeface="Times New Roman" panose="02020603050405020304" pitchFamily="18" charset="0"/>
              </a:rPr>
              <a:t>“Let no one say when he is tempted, ‘I am being tempted by God’; for God cannot be tempted by evil, and He Himself does not tempt anyone. But each one is tempted when he is carried away and enticed by his own lust.” </a:t>
            </a:r>
            <a:endParaRPr lang="en-US" dirty="0">
              <a:effectLst/>
              <a:latin typeface="Times New Roman" panose="02020603050405020304" pitchFamily="18" charset="0"/>
              <a:ea typeface="Times New Roman" panose="02020603050405020304" pitchFamily="18" charset="0"/>
            </a:endParaRPr>
          </a:p>
          <a:p>
            <a:pPr marL="0" marR="0" indent="0">
              <a:spcAft>
                <a:spcPts val="750"/>
              </a:spcAft>
              <a:buNone/>
            </a:pPr>
            <a:r>
              <a:rPr lang="en-US" i="1" dirty="0">
                <a:effectLst/>
                <a:latin typeface="Calibri" panose="020F0502020204030204" pitchFamily="34" charset="0"/>
                <a:ea typeface="Calibri" panose="020F0502020204030204" pitchFamily="34" charset="0"/>
              </a:rPr>
              <a:t>Aside from our own natural lusts/passions </a:t>
            </a:r>
            <a:r>
              <a:rPr lang="en-US" i="1" dirty="0">
                <a:effectLst/>
                <a:latin typeface="Calibri" panose="020F0502020204030204" pitchFamily="34" charset="0"/>
                <a:ea typeface="Times New Roman" panose="02020603050405020304" pitchFamily="18" charset="0"/>
              </a:rPr>
              <a:t>there are other temptations out there: </a:t>
            </a:r>
            <a:endParaRPr lang="en-US" dirty="0">
              <a:effectLst/>
              <a:latin typeface="Times New Roman" panose="02020603050405020304" pitchFamily="18" charset="0"/>
              <a:ea typeface="Times New Roman" panose="02020603050405020304" pitchFamily="18" charset="0"/>
            </a:endParaRPr>
          </a:p>
          <a:p>
            <a:pPr marL="0" marR="0" indent="0">
              <a:spcAft>
                <a:spcPts val="750"/>
              </a:spcAft>
              <a:buNone/>
            </a:pPr>
            <a:r>
              <a:rPr lang="en-US" dirty="0">
                <a:effectLst/>
                <a:latin typeface="Times New Roman" panose="02020603050405020304" pitchFamily="18" charset="0"/>
                <a:ea typeface="Times New Roman" panose="02020603050405020304" pitchFamily="18" charset="0"/>
              </a:rPr>
              <a:t>Other sources of temptation: </a:t>
            </a:r>
            <a:r>
              <a:rPr lang="en-US" b="1" dirty="0">
                <a:effectLst/>
                <a:latin typeface="Times New Roman" panose="02020603050405020304" pitchFamily="18" charset="0"/>
                <a:ea typeface="Times New Roman" panose="02020603050405020304" pitchFamily="18" charset="0"/>
              </a:rPr>
              <a:t>the world</a:t>
            </a:r>
            <a:r>
              <a:rPr lang="en-US" dirty="0">
                <a:effectLst/>
                <a:latin typeface="Times New Roman" panose="02020603050405020304" pitchFamily="18" charset="0"/>
                <a:ea typeface="Times New Roman" panose="02020603050405020304" pitchFamily="18" charset="0"/>
              </a:rPr>
              <a:t> (1 John 2:16), </a:t>
            </a:r>
            <a:r>
              <a:rPr lang="en-US" b="1" dirty="0">
                <a:effectLst/>
                <a:latin typeface="Times New Roman" panose="02020603050405020304" pitchFamily="18" charset="0"/>
                <a:ea typeface="Times New Roman" panose="02020603050405020304" pitchFamily="18" charset="0"/>
              </a:rPr>
              <a:t>the love of money</a:t>
            </a:r>
            <a:r>
              <a:rPr lang="en-US" dirty="0">
                <a:effectLst/>
                <a:latin typeface="Times New Roman" panose="02020603050405020304" pitchFamily="18" charset="0"/>
                <a:ea typeface="Times New Roman" panose="02020603050405020304" pitchFamily="18" charset="0"/>
              </a:rPr>
              <a:t> (1 Timothy 6:9-10), </a:t>
            </a:r>
            <a:r>
              <a:rPr lang="en-US" b="1" dirty="0">
                <a:effectLst/>
                <a:latin typeface="Times New Roman" panose="02020603050405020304" pitchFamily="18" charset="0"/>
                <a:ea typeface="Times New Roman" panose="02020603050405020304" pitchFamily="18" charset="0"/>
              </a:rPr>
              <a:t>power</a:t>
            </a:r>
            <a:r>
              <a:rPr lang="en-US" dirty="0">
                <a:effectLst/>
                <a:latin typeface="Times New Roman" panose="02020603050405020304" pitchFamily="18" charset="0"/>
                <a:ea typeface="Times New Roman" panose="02020603050405020304" pitchFamily="18" charset="0"/>
              </a:rPr>
              <a:t> (Deuteronomy 8:17-18), </a:t>
            </a:r>
            <a:r>
              <a:rPr lang="en-US" b="1" dirty="0">
                <a:effectLst/>
                <a:latin typeface="Times New Roman" panose="02020603050405020304" pitchFamily="18" charset="0"/>
                <a:ea typeface="Times New Roman" panose="02020603050405020304" pitchFamily="18" charset="0"/>
              </a:rPr>
              <a:t>lust</a:t>
            </a:r>
            <a:r>
              <a:rPr lang="en-US" dirty="0">
                <a:effectLst/>
                <a:latin typeface="Times New Roman" panose="02020603050405020304" pitchFamily="18" charset="0"/>
                <a:ea typeface="Times New Roman" panose="02020603050405020304" pitchFamily="18" charset="0"/>
              </a:rPr>
              <a:t> (Proverbs 6:25, 7:21), </a:t>
            </a:r>
            <a:r>
              <a:rPr lang="en-US" b="1" dirty="0">
                <a:effectLst/>
                <a:latin typeface="Times New Roman" panose="02020603050405020304" pitchFamily="18" charset="0"/>
                <a:ea typeface="Times New Roman" panose="02020603050405020304" pitchFamily="18" charset="0"/>
              </a:rPr>
              <a:t>and pride</a:t>
            </a:r>
            <a:r>
              <a:rPr lang="en-US" dirty="0">
                <a:effectLst/>
                <a:latin typeface="Times New Roman" panose="02020603050405020304" pitchFamily="18" charset="0"/>
                <a:ea typeface="Times New Roman" panose="02020603050405020304" pitchFamily="18" charset="0"/>
              </a:rPr>
              <a:t> (Proverbs 11:2).</a:t>
            </a:r>
          </a:p>
          <a:p>
            <a:pPr marL="0" marR="0" indent="0">
              <a:lnSpc>
                <a:spcPct val="107000"/>
              </a:lnSpc>
              <a:spcBef>
                <a:spcPts val="1200"/>
              </a:spcBef>
              <a:spcAft>
                <a:spcPts val="0"/>
              </a:spcAft>
              <a:buNone/>
            </a:pPr>
            <a:endParaRPr lang="en-US"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41547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750"/>
              </a:spcAft>
              <a:buNone/>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6000"/>
              </a:lnSpc>
              <a:spcBef>
                <a:spcPts val="0"/>
              </a:spcBef>
              <a:spcAft>
                <a:spcPts val="750"/>
              </a:spcAft>
              <a:buNone/>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750"/>
              </a:spcAft>
              <a:buNone/>
            </a:pPr>
            <a:r>
              <a:rPr lang="en-US" sz="3600" b="1" dirty="0">
                <a:effectLst/>
                <a:latin typeface="Times New Roman" panose="02020603050405020304" pitchFamily="18" charset="0"/>
                <a:ea typeface="Times New Roman" panose="02020603050405020304" pitchFamily="18" charset="0"/>
              </a:rPr>
              <a:t>Testing</a:t>
            </a:r>
            <a:r>
              <a:rPr lang="en-US" sz="3600" dirty="0">
                <a:effectLst/>
                <a:latin typeface="Times New Roman" panose="02020603050405020304" pitchFamily="18" charset="0"/>
                <a:ea typeface="Times New Roman" panose="02020603050405020304" pitchFamily="18" charset="0"/>
              </a:rPr>
              <a:t> on the other hand is the means through which the genuineness of our faith is proved and our Christian character is developed.  </a:t>
            </a:r>
            <a:r>
              <a:rPr lang="en-US" sz="3600" i="1" dirty="0">
                <a:effectLst/>
                <a:latin typeface="Times New Roman" panose="02020603050405020304" pitchFamily="18" charset="0"/>
                <a:ea typeface="Times New Roman" panose="02020603050405020304" pitchFamily="18" charset="0"/>
              </a:rPr>
              <a:t>      </a:t>
            </a:r>
            <a:endParaRPr lang="en-US" sz="3600" dirty="0">
              <a:effectLst/>
              <a:latin typeface="Times New Roman" panose="02020603050405020304" pitchFamily="18" charset="0"/>
              <a:ea typeface="Times New Roman" panose="02020603050405020304" pitchFamily="18" charset="0"/>
            </a:endParaRPr>
          </a:p>
          <a:p>
            <a:pPr marL="0" marR="0" indent="0">
              <a:lnSpc>
                <a:spcPct val="106000"/>
              </a:lnSpc>
              <a:spcBef>
                <a:spcPts val="0"/>
              </a:spcBef>
              <a:spcAft>
                <a:spcPts val="750"/>
              </a:spcAft>
              <a:buNone/>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9114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750"/>
              </a:spcAft>
              <a:buNone/>
            </a:pPr>
            <a:endParaRPr lang="en-US" sz="1800" b="1" dirty="0">
              <a:effectLst/>
              <a:latin typeface="Calibri" panose="020F0502020204030204" pitchFamily="34" charset="0"/>
              <a:ea typeface="Calibri" panose="020F0502020204030204" pitchFamily="34" charset="0"/>
            </a:endParaRPr>
          </a:p>
          <a:p>
            <a:pPr marL="0" marR="0" indent="0">
              <a:lnSpc>
                <a:spcPct val="106000"/>
              </a:lnSpc>
              <a:spcBef>
                <a:spcPts val="0"/>
              </a:spcBef>
              <a:spcAft>
                <a:spcPts val="750"/>
              </a:spcAft>
              <a:buNone/>
            </a:pPr>
            <a:r>
              <a:rPr lang="en-US" sz="3200" b="1" dirty="0">
                <a:effectLst/>
                <a:latin typeface="Calibri" panose="020F0502020204030204" pitchFamily="34" charset="0"/>
                <a:ea typeface="Calibri" panose="020F0502020204030204" pitchFamily="34" charset="0"/>
              </a:rPr>
              <a:t>Matthew 4:3,4        </a:t>
            </a:r>
            <a:r>
              <a:rPr lang="en-US" sz="3200" dirty="0">
                <a:effectLst/>
                <a:latin typeface="Calibri" panose="020F0502020204030204" pitchFamily="34" charset="0"/>
                <a:ea typeface="Calibri" panose="020F0502020204030204" pitchFamily="34" charset="0"/>
              </a:rPr>
              <a:t>“And the tempter came and said to Him,   ‘If you are the Son of God, command that these stones become bread.’ But Jesus answered and said, ‘It I written, ‘</a:t>
            </a:r>
            <a:r>
              <a:rPr lang="en-US" sz="3200" dirty="0">
                <a:effectLst/>
                <a:latin typeface="Tempus Sans ITC" panose="04020404030D07020202" pitchFamily="82" charset="0"/>
                <a:ea typeface="Calibri" panose="020F0502020204030204" pitchFamily="34" charset="0"/>
              </a:rPr>
              <a:t>Man shall not live on bread alone, but on every word that proceeds out of the mouth of God</a:t>
            </a:r>
            <a:r>
              <a:rPr lang="en-US" sz="3200" dirty="0">
                <a:effectLst/>
                <a:latin typeface="Calibri" panose="020F0502020204030204" pitchFamily="34" charset="0"/>
                <a:ea typeface="Calibri" panose="020F0502020204030204" pitchFamily="34" charset="0"/>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52760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6000"/>
              </a:lnSpc>
              <a:spcBef>
                <a:spcPts val="0"/>
              </a:spcBef>
              <a:spcAft>
                <a:spcPts val="75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James 1:2,3 </a:t>
            </a:r>
            <a:r>
              <a:rPr lang="en-US" dirty="0">
                <a:effectLst/>
                <a:latin typeface="Calibri" panose="020F0502020204030204" pitchFamily="34" charset="0"/>
                <a:ea typeface="Calibri" panose="020F0502020204030204" pitchFamily="34" charset="0"/>
                <a:cs typeface="Times New Roman" panose="02020603050405020304" pitchFamily="18" charset="0"/>
              </a:rPr>
              <a:t>Consider it all joy, my brethren, when you encounter various trials, know that the testing of your faith produces endurance.”    </a:t>
            </a:r>
          </a:p>
          <a:p>
            <a:pPr marL="0" marR="0" indent="0">
              <a:lnSpc>
                <a:spcPct val="106000"/>
              </a:lnSpc>
              <a:spcBef>
                <a:spcPts val="0"/>
              </a:spcBef>
              <a:spcAft>
                <a:spcPts val="75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1 Peter 1:6,7 </a:t>
            </a:r>
            <a:r>
              <a:rPr lang="en-US" dirty="0">
                <a:effectLst/>
                <a:latin typeface="Calibri" panose="020F0502020204030204" pitchFamily="34" charset="0"/>
                <a:ea typeface="Calibri" panose="020F0502020204030204" pitchFamily="34" charset="0"/>
                <a:cs typeface="Times New Roman" panose="02020603050405020304" pitchFamily="18" charset="0"/>
              </a:rPr>
              <a:t>“In this you greatly rejoice, even though now for a little while, if necessary, you have been distressed by various trials, so that the proof of your faith, being more precious than gold which is perishable, even though tested by fire, may be found to result in praise and glory and honor at the revelation of Jesus Christ.”      </a:t>
            </a:r>
          </a:p>
          <a:p>
            <a:pPr marL="0" marR="0" indent="0">
              <a:lnSpc>
                <a:spcPct val="106000"/>
              </a:lnSpc>
              <a:spcBef>
                <a:spcPts val="0"/>
              </a:spcBef>
              <a:spcAft>
                <a:spcPts val="75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2 Peter 1:2,3 </a:t>
            </a:r>
            <a:r>
              <a:rPr lang="en-US" dirty="0">
                <a:effectLst/>
                <a:latin typeface="Calibri" panose="020F0502020204030204" pitchFamily="34" charset="0"/>
                <a:ea typeface="Calibri" panose="020F0502020204030204" pitchFamily="34" charset="0"/>
                <a:cs typeface="Times New Roman" panose="02020603050405020304" pitchFamily="18" charset="0"/>
              </a:rPr>
              <a:t>“Grace and peace be multiplied to you </a:t>
            </a:r>
            <a:r>
              <a:rPr lang="en-US" u="sng" dirty="0">
                <a:effectLst/>
                <a:latin typeface="Calibri" panose="020F0502020204030204" pitchFamily="34" charset="0"/>
                <a:ea typeface="Calibri" panose="020F0502020204030204" pitchFamily="34" charset="0"/>
                <a:cs typeface="Times New Roman" panose="02020603050405020304" pitchFamily="18" charset="0"/>
              </a:rPr>
              <a:t>in the knowledge of God</a:t>
            </a:r>
            <a:r>
              <a:rPr lang="en-US" dirty="0">
                <a:effectLst/>
                <a:latin typeface="Calibri" panose="020F0502020204030204" pitchFamily="34" charset="0"/>
                <a:ea typeface="Calibri" panose="020F0502020204030204" pitchFamily="34" charset="0"/>
                <a:cs typeface="Times New Roman" panose="02020603050405020304" pitchFamily="18" charset="0"/>
              </a:rPr>
              <a:t> and of Jesus our Lord; seeing that His divine power has granted to us everything pertaining to life and godliness, </a:t>
            </a:r>
            <a:r>
              <a:rPr lang="en-US" u="sng" dirty="0">
                <a:effectLst/>
                <a:latin typeface="Calibri" panose="020F0502020204030204" pitchFamily="34" charset="0"/>
                <a:ea typeface="Calibri" panose="020F0502020204030204" pitchFamily="34" charset="0"/>
                <a:cs typeface="Times New Roman" panose="02020603050405020304" pitchFamily="18" charset="0"/>
              </a:rPr>
              <a:t>through the true knowledge of Him who called us</a:t>
            </a:r>
            <a:r>
              <a:rPr lang="en-US" dirty="0">
                <a:effectLst/>
                <a:latin typeface="Calibri" panose="020F0502020204030204" pitchFamily="34" charset="0"/>
                <a:ea typeface="Calibri" panose="020F0502020204030204" pitchFamily="34" charset="0"/>
                <a:cs typeface="Times New Roman" panose="02020603050405020304" pitchFamily="18" charset="0"/>
              </a:rPr>
              <a:t> by His own glory and excellence.” </a:t>
            </a:r>
            <a:endParaRPr lang="en-US"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19880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964368"/>
          </a:xfrm>
        </p:spPr>
        <p:txBody>
          <a:bodyPr>
            <a:noAutofit/>
          </a:bodyPr>
          <a:lstStyle/>
          <a:p>
            <a:pPr marL="0" marR="0" indent="0">
              <a:lnSpc>
                <a:spcPct val="107000"/>
              </a:lnSpc>
              <a:spcBef>
                <a:spcPts val="0"/>
              </a:spcBef>
              <a:spcAft>
                <a:spcPts val="800"/>
              </a:spcAft>
              <a:buNone/>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Examples of God’s testing in the Bible: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Abraham is told to sacrifice Isaac (Genesis 22:1-2, 9-12).</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God tested Israel in the desert (Deuteronomy 8:2-5).</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God reduces Gideon’s army (Judges 7:1-8).</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Elisha’s servant (2 Kings 6:15-17).</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Job (Job 1:22)</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Daniel (Daniel 1:8-21)</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Shadrach, Meshach, and Abednego (Daniel 3:16-27)</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Jesus delays going to Bethany when Lazarus is ill (John 11:1-6).</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The Apostles (Acts 5:27-29)</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Stephen (Acts 7:59-60)</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Paul (2 Corinthians 4:7-9)</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3556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lnSpc>
                <a:spcPct val="107000"/>
              </a:lnSpc>
              <a:spcBef>
                <a:spcPts val="0"/>
              </a:spcBef>
              <a:buNone/>
            </a:pPr>
            <a:endParaRPr lang="en-US" sz="1800" b="1" dirty="0">
              <a:effectLst/>
              <a:latin typeface="Calibri" panose="020F0502020204030204" pitchFamily="34" charset="0"/>
              <a:ea typeface="Times New Roman" panose="02020603050405020304" pitchFamily="18" charset="0"/>
            </a:endParaRPr>
          </a:p>
          <a:p>
            <a:pPr marL="0" indent="0">
              <a:lnSpc>
                <a:spcPct val="107000"/>
              </a:lnSpc>
              <a:spcBef>
                <a:spcPts val="0"/>
              </a:spcBef>
              <a:buNone/>
            </a:pPr>
            <a:r>
              <a:rPr lang="en-US" sz="3200" b="1" dirty="0">
                <a:effectLst/>
                <a:latin typeface="Calibri" panose="020F0502020204030204" pitchFamily="34" charset="0"/>
                <a:ea typeface="Times New Roman" panose="02020603050405020304" pitchFamily="18" charset="0"/>
              </a:rPr>
              <a:t>Deut. 8:2,3 </a:t>
            </a:r>
            <a:r>
              <a:rPr lang="en-US" sz="3200" dirty="0">
                <a:effectLst/>
                <a:latin typeface="Calibri" panose="020F0502020204030204" pitchFamily="34" charset="0"/>
                <a:ea typeface="Times New Roman" panose="02020603050405020304" pitchFamily="18" charset="0"/>
              </a:rPr>
              <a:t>“You shall remember all the way which the Lord your God has led you in the wilderness these forty years, that He might humble you, testing you, to know what was in your heart, whether you would keep His commandments or not. He humbled you and let you be hungry, and fed you with manna which you did not know, that He might make you understand that man does not live by bread alone, but man lives by everything that proceeds out of the mouth of the Lord.”</a:t>
            </a:r>
            <a:endParaRPr lang="en-US" sz="3200" dirty="0">
              <a:effectLst/>
              <a:latin typeface="Times New Roman" panose="02020603050405020304" pitchFamily="18" charset="0"/>
              <a:ea typeface="Times New Roman" panose="02020603050405020304" pitchFamily="18" charset="0"/>
            </a:endParaRPr>
          </a:p>
          <a:p>
            <a:pPr marL="0" marR="0" indent="0">
              <a:lnSpc>
                <a:spcPct val="107000"/>
              </a:lnSpc>
              <a:spcBef>
                <a:spcPts val="0"/>
              </a:spcBef>
              <a:spcAft>
                <a:spcPts val="0"/>
              </a:spcAft>
              <a:buNone/>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235400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232</TotalTime>
  <Words>1631</Words>
  <Application>Microsoft Office PowerPoint</Application>
  <PresentationFormat>Widescreen</PresentationFormat>
  <Paragraphs>53</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Calibri Light</vt:lpstr>
      <vt:lpstr>Segoe UI Symbol</vt:lpstr>
      <vt:lpstr>Tempus Sans ITC</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cp:lastModifiedBy>
  <cp:revision>44</cp:revision>
  <dcterms:created xsi:type="dcterms:W3CDTF">2019-04-11T15:26:57Z</dcterms:created>
  <dcterms:modified xsi:type="dcterms:W3CDTF">2023-08-03T23:16:54Z</dcterms:modified>
</cp:coreProperties>
</file>