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07" r:id="rId2"/>
    <p:sldId id="296" r:id="rId3"/>
    <p:sldId id="310" r:id="rId4"/>
    <p:sldId id="320" r:id="rId5"/>
    <p:sldId id="319" r:id="rId6"/>
    <p:sldId id="318" r:id="rId7"/>
    <p:sldId id="317" r:id="rId8"/>
    <p:sldId id="316" r:id="rId9"/>
    <p:sldId id="315"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69" autoAdjust="0"/>
    <p:restoredTop sz="94660"/>
  </p:normalViewPr>
  <p:slideViewPr>
    <p:cSldViewPr snapToGrid="0">
      <p:cViewPr varScale="1">
        <p:scale>
          <a:sx n="111" d="100"/>
          <a:sy n="111" d="100"/>
        </p:scale>
        <p:origin x="1620" y="24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10/10/2023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7366477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10/10/2023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0760990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10/10/2023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013685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10/10/2023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558941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E50499-A6AE-48C1-B673-103C7BE2B98D}" type="datetimeFigureOut">
              <a:rPr lang="en-US" smtClean="0"/>
              <a:t>10/10/2023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4063723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E50499-A6AE-48C1-B673-103C7BE2B98D}" type="datetimeFigureOut">
              <a:rPr lang="en-US" smtClean="0"/>
              <a:t>10/10/2023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616123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BE50499-A6AE-48C1-B673-103C7BE2B98D}" type="datetimeFigureOut">
              <a:rPr lang="en-US" smtClean="0"/>
              <a:t>10/10/2023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9845725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BE50499-A6AE-48C1-B673-103C7BE2B98D}" type="datetimeFigureOut">
              <a:rPr lang="en-US" smtClean="0"/>
              <a:t>10/10/2023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8936652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E50499-A6AE-48C1-B673-103C7BE2B98D}" type="datetimeFigureOut">
              <a:rPr lang="en-US" smtClean="0"/>
              <a:t>10/10/2023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7627023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E50499-A6AE-48C1-B673-103C7BE2B98D}" type="datetimeFigureOut">
              <a:rPr lang="en-US" smtClean="0"/>
              <a:t>10/10/2023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4589323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E50499-A6AE-48C1-B673-103C7BE2B98D}" type="datetimeFigureOut">
              <a:rPr lang="en-US" smtClean="0"/>
              <a:t>10/10/2023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6071339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E50499-A6AE-48C1-B673-103C7BE2B98D}" type="datetimeFigureOut">
              <a:rPr lang="en-US" smtClean="0"/>
              <a:t>10/10/2023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481562-F4D4-4232-B131-04FC508A6797}" type="slidenum">
              <a:rPr lang="en-US" smtClean="0"/>
              <a:t>‹#›</a:t>
            </a:fld>
            <a:endParaRPr lang="en-US"/>
          </a:p>
        </p:txBody>
      </p:sp>
    </p:spTree>
    <p:extLst>
      <p:ext uri="{BB962C8B-B14F-4D97-AF65-F5344CB8AC3E}">
        <p14:creationId xmlns:p14="http://schemas.microsoft.com/office/powerpoint/2010/main" val="16642411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biblestudytools.com/nas/galatians/6-2.html" TargetMode="External"/><Relationship Id="rId2" Type="http://schemas.openxmlformats.org/officeDocument/2006/relationships/hyperlink" Target="https://www.biblestudytools.com/nas/galatians/6-1.html" TargetMode="External"/><Relationship Id="rId1" Type="http://schemas.openxmlformats.org/officeDocument/2006/relationships/slideLayout" Target="../slideLayouts/slideLayout2.xml"/><Relationship Id="rId5" Type="http://schemas.openxmlformats.org/officeDocument/2006/relationships/hyperlink" Target="https://www.biblestudytools.com/nas/galatians/6-10.html" TargetMode="External"/><Relationship Id="rId4" Type="http://schemas.openxmlformats.org/officeDocument/2006/relationships/hyperlink" Target="https://www.biblestudytools.com/nas/galatians/6-9.htm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biblestudytools.com/nas/galatians/6-2.html" TargetMode="External"/><Relationship Id="rId2" Type="http://schemas.openxmlformats.org/officeDocument/2006/relationships/hyperlink" Target="https://www.biblestudytools.com/nas/galatians/6-1.html" TargetMode="External"/><Relationship Id="rId1" Type="http://schemas.openxmlformats.org/officeDocument/2006/relationships/slideLayout" Target="../slideLayouts/slideLayout2.xml"/><Relationship Id="rId4" Type="http://schemas.openxmlformats.org/officeDocument/2006/relationships/hyperlink" Target="https://www.biblestudytools.com/nas/galatians/6-9.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B14BFE3-EE04-57C5-9FA9-F3038CA98F6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1666" y="1125748"/>
            <a:ext cx="7776713" cy="4606505"/>
          </a:xfrm>
          <a:prstGeom prst="rect">
            <a:avLst/>
          </a:prstGeom>
        </p:spPr>
      </p:pic>
    </p:spTree>
    <p:extLst>
      <p:ext uri="{BB962C8B-B14F-4D97-AF65-F5344CB8AC3E}">
        <p14:creationId xmlns:p14="http://schemas.microsoft.com/office/powerpoint/2010/main" val="24463183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250167"/>
            <a:ext cx="7886700" cy="77637"/>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88189"/>
            <a:ext cx="7886700" cy="5822829"/>
          </a:xfrm>
        </p:spPr>
        <p:txBody>
          <a:bodyPr>
            <a:normAutofit/>
          </a:bodyPr>
          <a:lstStyle/>
          <a:p>
            <a:pPr marL="0" indent="0">
              <a:lnSpc>
                <a:spcPct val="106000"/>
              </a:lnSpc>
              <a:spcBef>
                <a:spcPts val="0"/>
              </a:spcBef>
              <a:spcAft>
                <a:spcPts val="563"/>
              </a:spcAft>
              <a:buNone/>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6000"/>
              </a:lnSpc>
              <a:spcBef>
                <a:spcPts val="0"/>
              </a:spcBef>
              <a:spcAft>
                <a:spcPts val="563"/>
              </a:spcAft>
              <a:buNone/>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6000"/>
              </a:lnSpc>
              <a:spcBef>
                <a:spcPts val="0"/>
              </a:spcBef>
              <a:spcAft>
                <a:spcPts val="563"/>
              </a:spcAft>
              <a:buNone/>
            </a:pPr>
            <a:r>
              <a:rPr lang="en-US" sz="5400" dirty="0">
                <a:latin typeface="Calibri" panose="020F0502020204030204" pitchFamily="34" charset="0"/>
                <a:ea typeface="Calibri" panose="020F0502020204030204" pitchFamily="34" charset="0"/>
                <a:cs typeface="Times New Roman" panose="02020603050405020304" pitchFamily="18" charset="0"/>
              </a:rPr>
              <a:t>Bearing One Another’s </a:t>
            </a:r>
          </a:p>
          <a:p>
            <a:pPr marL="0" indent="0" algn="ctr">
              <a:lnSpc>
                <a:spcPct val="106000"/>
              </a:lnSpc>
              <a:spcBef>
                <a:spcPts val="0"/>
              </a:spcBef>
              <a:spcAft>
                <a:spcPts val="563"/>
              </a:spcAft>
              <a:buNone/>
            </a:pPr>
            <a:r>
              <a:rPr lang="en-US" sz="5400" dirty="0">
                <a:latin typeface="Calibri" panose="020F0502020204030204" pitchFamily="34" charset="0"/>
                <a:ea typeface="Calibri" panose="020F0502020204030204" pitchFamily="34" charset="0"/>
                <a:cs typeface="Times New Roman" panose="02020603050405020304" pitchFamily="18" charset="0"/>
              </a:rPr>
              <a:t>Burdens</a:t>
            </a:r>
          </a:p>
          <a:p>
            <a:pPr marL="0" indent="0">
              <a:lnSpc>
                <a:spcPct val="106000"/>
              </a:lnSpc>
              <a:spcBef>
                <a:spcPts val="0"/>
              </a:spcBef>
              <a:spcAft>
                <a:spcPts val="563"/>
              </a:spcAft>
              <a:buNone/>
            </a:pPr>
            <a:endParaRPr lang="en-US" sz="54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6000"/>
              </a:lnSpc>
              <a:spcBef>
                <a:spcPts val="0"/>
              </a:spcBef>
              <a:spcAft>
                <a:spcPts val="563"/>
              </a:spcAft>
              <a:buNone/>
            </a:pPr>
            <a:r>
              <a:rPr lang="en-US" sz="3000" dirty="0">
                <a:latin typeface="Calibri" panose="020F0502020204030204" pitchFamily="34" charset="0"/>
                <a:ea typeface="Calibri" panose="020F0502020204030204" pitchFamily="34" charset="0"/>
                <a:cs typeface="Times New Roman" panose="02020603050405020304" pitchFamily="18" charset="0"/>
              </a:rPr>
              <a:t>                                                         by Jim Young</a:t>
            </a:r>
          </a:p>
        </p:txBody>
      </p:sp>
    </p:spTree>
    <p:extLst>
      <p:ext uri="{BB962C8B-B14F-4D97-AF65-F5344CB8AC3E}">
        <p14:creationId xmlns:p14="http://schemas.microsoft.com/office/powerpoint/2010/main" val="2838560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r>
              <a:rPr lang="en-US" b="1" kern="100" dirty="0">
                <a:effectLst/>
                <a:latin typeface="Calibri" panose="020F0502020204030204" pitchFamily="34" charset="0"/>
                <a:ea typeface="Calibri" panose="020F0502020204030204" pitchFamily="34" charset="0"/>
                <a:cs typeface="Times New Roman" panose="02020603050405020304" pitchFamily="18" charset="0"/>
              </a:rPr>
              <a:t>Gal 6: </a:t>
            </a:r>
            <a:r>
              <a:rPr lang="en-US" sz="2000" u="sng" kern="0"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1</a:t>
            </a:r>
            <a:r>
              <a:rPr lang="en-US" kern="0" dirty="0">
                <a:effectLst/>
                <a:latin typeface="Times New Roman" panose="02020603050405020304" pitchFamily="18" charset="0"/>
                <a:ea typeface="Times New Roman" panose="02020603050405020304" pitchFamily="18" charset="0"/>
                <a:cs typeface="Times New Roman" panose="02020603050405020304" pitchFamily="18" charset="0"/>
              </a:rPr>
              <a:t> Brethren, even if anyone is caught in any trespass, you who are spiritual, restore such a one in a spirit of gentleness; each one looking to yourself, so that you too will not be tempted. </a:t>
            </a:r>
            <a:r>
              <a:rPr lang="en-US" sz="2000" u="sng" kern="0"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3"/>
              </a:rPr>
              <a:t>2</a:t>
            </a:r>
            <a:r>
              <a:rPr lang="en-US" u="sng" kern="0"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3"/>
              </a:rPr>
              <a:t> </a:t>
            </a:r>
            <a:r>
              <a:rPr lang="en-US" kern="0" dirty="0">
                <a:effectLst/>
                <a:latin typeface="Times New Roman" panose="02020603050405020304" pitchFamily="18" charset="0"/>
                <a:ea typeface="Times New Roman" panose="02020603050405020304" pitchFamily="18" charset="0"/>
                <a:cs typeface="Times New Roman" panose="02020603050405020304" pitchFamily="18" charset="0"/>
              </a:rPr>
              <a:t>Bear one another's burdens, and thereby fulfill the law of Christ.” </a:t>
            </a:r>
            <a:r>
              <a:rPr lang="en-US" sz="2000" u="sng" kern="0"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4"/>
              </a:rPr>
              <a:t>9 </a:t>
            </a:r>
            <a:r>
              <a:rPr lang="en-US" kern="0" dirty="0">
                <a:effectLst/>
                <a:latin typeface="Times New Roman" panose="02020603050405020304" pitchFamily="18" charset="0"/>
                <a:ea typeface="Times New Roman" panose="02020603050405020304" pitchFamily="18" charset="0"/>
                <a:cs typeface="Times New Roman" panose="02020603050405020304" pitchFamily="18" charset="0"/>
              </a:rPr>
              <a:t>Let us not lose heart in doing good, for in due time we will reap if we do not grow weary. </a:t>
            </a:r>
            <a:r>
              <a:rPr lang="en-US" sz="2000" u="sng" kern="0"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5"/>
              </a:rPr>
              <a:t>10 </a:t>
            </a:r>
            <a:r>
              <a:rPr lang="en-US" kern="0" dirty="0">
                <a:effectLst/>
                <a:latin typeface="Times New Roman" panose="02020603050405020304" pitchFamily="18" charset="0"/>
                <a:ea typeface="Times New Roman" panose="02020603050405020304" pitchFamily="18" charset="0"/>
                <a:cs typeface="Times New Roman" panose="02020603050405020304" pitchFamily="18" charset="0"/>
              </a:rPr>
              <a:t>So then, while we have opportunity, let us do good to all people, and </a:t>
            </a:r>
            <a:r>
              <a:rPr lang="en-US" sz="2700" kern="0" dirty="0">
                <a:effectLst/>
                <a:latin typeface="Times New Roman" panose="02020603050405020304" pitchFamily="18" charset="0"/>
                <a:ea typeface="Times New Roman" panose="02020603050405020304" pitchFamily="18" charset="0"/>
                <a:cs typeface="Times New Roman" panose="02020603050405020304" pitchFamily="18" charset="0"/>
              </a:rPr>
              <a:t>especially to those who are of the household of the faith.</a:t>
            </a:r>
            <a:r>
              <a:rPr lang="en-US" sz="2400" kern="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kern="0" dirty="0">
                <a:latin typeface="Times New Roman" panose="02020603050405020304" pitchFamily="18" charset="0"/>
                <a:ea typeface="Times New Roman" panose="02020603050405020304" pitchFamily="18" charset="0"/>
                <a:cs typeface="Times New Roman" panose="02020603050405020304" pitchFamily="18" charset="0"/>
              </a:rPr>
              <a:t>Rom 12:10 </a:t>
            </a:r>
            <a:r>
              <a:rPr lang="en-US" sz="2700" kern="0" dirty="0">
                <a:effectLst/>
                <a:latin typeface="Times New Roman" panose="02020603050405020304" pitchFamily="18" charset="0"/>
                <a:ea typeface="Times New Roman" panose="02020603050405020304" pitchFamily="18" charset="0"/>
                <a:cs typeface="Times New Roman" panose="02020603050405020304" pitchFamily="18" charset="0"/>
              </a:rPr>
              <a:t>“Be devoted to one another in </a:t>
            </a:r>
            <a:r>
              <a:rPr lang="en-US" sz="2600" kern="0" dirty="0">
                <a:effectLst/>
                <a:latin typeface="Times New Roman" panose="02020603050405020304" pitchFamily="18" charset="0"/>
                <a:ea typeface="Times New Roman" panose="02020603050405020304" pitchFamily="18" charset="0"/>
                <a:cs typeface="Times New Roman" panose="02020603050405020304" pitchFamily="18" charset="0"/>
              </a:rPr>
              <a:t>brotherly</a:t>
            </a:r>
            <a:r>
              <a:rPr lang="en-US" sz="2700" kern="0" dirty="0">
                <a:effectLst/>
                <a:latin typeface="Times New Roman" panose="02020603050405020304" pitchFamily="18" charset="0"/>
                <a:ea typeface="Times New Roman" panose="02020603050405020304" pitchFamily="18" charset="0"/>
                <a:cs typeface="Times New Roman" panose="02020603050405020304" pitchFamily="18" charset="0"/>
              </a:rPr>
              <a:t> love; give preference to one another in </a:t>
            </a:r>
            <a:r>
              <a:rPr lang="en-US" sz="2600" kern="0" dirty="0">
                <a:effectLst/>
                <a:latin typeface="Times New Roman" panose="02020603050405020304" pitchFamily="18" charset="0"/>
                <a:ea typeface="Times New Roman" panose="02020603050405020304" pitchFamily="18" charset="0"/>
                <a:cs typeface="Times New Roman" panose="02020603050405020304" pitchFamily="18" charset="0"/>
              </a:rPr>
              <a:t>honor</a:t>
            </a:r>
            <a:r>
              <a:rPr lang="en-US" sz="2700" kern="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7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41175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r>
              <a:rPr lang="en-US" b="1" kern="0" dirty="0">
                <a:effectLst/>
                <a:latin typeface="Times New Roman" panose="02020603050405020304" pitchFamily="18" charset="0"/>
                <a:ea typeface="Times New Roman" panose="02020603050405020304" pitchFamily="18" charset="0"/>
                <a:cs typeface="Times New Roman" panose="02020603050405020304" pitchFamily="18" charset="0"/>
              </a:rPr>
              <a:t>Deut 15:7ff     </a:t>
            </a:r>
            <a:r>
              <a:rPr lang="en-US" kern="0" dirty="0">
                <a:effectLst/>
                <a:latin typeface="Times New Roman" panose="02020603050405020304" pitchFamily="18" charset="0"/>
                <a:ea typeface="Times New Roman" panose="02020603050405020304" pitchFamily="18" charset="0"/>
                <a:cs typeface="Times New Roman" panose="02020603050405020304" pitchFamily="18" charset="0"/>
              </a:rPr>
              <a:t>“If anyone is poor among your fellow Israelites do not be hardhearted or tightfisted toward them. Rather, be openhanded and freely lend them whatever they need.” “Give generously to toward them and do so without a grudging heart; then because of this the Lord your God will bless you in all your work and in everything you put your hand to.” </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127075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indent="0">
              <a:lnSpc>
                <a:spcPct val="107000"/>
              </a:lnSpc>
              <a:spcBef>
                <a:spcPts val="0"/>
              </a:spcBef>
              <a:spcAft>
                <a:spcPts val="0"/>
              </a:spcAft>
              <a:buNone/>
            </a:pPr>
            <a:r>
              <a:rPr lang="en-US" sz="2400" b="1" kern="0" dirty="0">
                <a:effectLst/>
                <a:latin typeface="Times New Roman" panose="02020603050405020304" pitchFamily="18" charset="0"/>
                <a:ea typeface="Times New Roman" panose="02020603050405020304" pitchFamily="18" charset="0"/>
                <a:cs typeface="Times New Roman" panose="02020603050405020304" pitchFamily="18" charset="0"/>
              </a:rPr>
              <a:t>2 Cor 9:6,7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“Now I say this, he who sows sparingly will also </a:t>
            </a:r>
            <a:r>
              <a:rPr lang="en-US" sz="2400" kern="0" dirty="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reap</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sparingly, and he who sows bountifully will also reap bountifully. Each must do just as he has purposed in his heart, not grudgingly or under compulsion, for God loves a cheerful giver.”     </a:t>
            </a:r>
            <a:r>
              <a:rPr lang="en-US" sz="1000" kern="0" dirty="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sheep</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2400" b="1" kern="0" dirty="0">
                <a:effectLst/>
                <a:latin typeface="Times New Roman" panose="02020603050405020304" pitchFamily="18" charset="0"/>
                <a:ea typeface="Times New Roman" panose="02020603050405020304" pitchFamily="18" charset="0"/>
                <a:cs typeface="Times New Roman" panose="02020603050405020304" pitchFamily="18" charset="0"/>
              </a:rPr>
              <a:t>Luke 14:12-14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“And He went on to say ‘When you give a luncheon or a dinner, do not invite your friends or you brothers that they may also invite you in return. But rather when you give a reception, invite the poor, the crippled, the lame the blind and you will be blessed, since they do not have the means to repay you; for you will be repaid at the resurrection of the righteous.”</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r>
              <a:rPr lang="en-US" sz="2400" b="1" kern="0" dirty="0">
                <a:effectLst/>
                <a:latin typeface="Times New Roman" panose="02020603050405020304" pitchFamily="18" charset="0"/>
                <a:ea typeface="Times New Roman" panose="02020603050405020304" pitchFamily="18" charset="0"/>
                <a:cs typeface="Times New Roman" panose="02020603050405020304" pitchFamily="18" charset="0"/>
              </a:rPr>
              <a:t>Mtt 5:44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“But I say to you, love your enemies and pray for those who persecute you.”</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810462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sz="1800" b="1"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r>
              <a:rPr lang="en-US" sz="3200" b="1" kern="100" dirty="0">
                <a:effectLst/>
                <a:latin typeface="Calibri" panose="020F0502020204030204" pitchFamily="34" charset="0"/>
                <a:ea typeface="Calibri" panose="020F0502020204030204" pitchFamily="34" charset="0"/>
                <a:cs typeface="Times New Roman" panose="02020603050405020304" pitchFamily="18" charset="0"/>
              </a:rPr>
              <a:t>Gal 6:    </a:t>
            </a:r>
            <a:r>
              <a:rPr lang="en-US" sz="3200" kern="0" dirty="0">
                <a:effectLst/>
                <a:latin typeface="Times New Roman" panose="02020603050405020304" pitchFamily="18" charset="0"/>
                <a:ea typeface="Times New Roman" panose="02020603050405020304" pitchFamily="18" charset="0"/>
                <a:cs typeface="Times New Roman" panose="02020603050405020304" pitchFamily="18" charset="0"/>
              </a:rPr>
              <a:t>Brethren, even if anyone is caught in any trespass, you who are spiritual, restore such a one in a spirit of gentleness; each one looking to yourself, so that you too will not be tempted. </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383879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b="1" kern="0" dirty="0">
                <a:effectLst/>
                <a:latin typeface="Times New Roman" panose="02020603050405020304" pitchFamily="18" charset="0"/>
                <a:ea typeface="Times New Roman" panose="02020603050405020304" pitchFamily="18" charset="0"/>
                <a:cs typeface="Times New Roman" panose="02020603050405020304" pitchFamily="18" charset="0"/>
              </a:rPr>
              <a:t>Luke 19:10 </a:t>
            </a:r>
            <a:r>
              <a:rPr lang="en-US" kern="0" dirty="0">
                <a:effectLst/>
                <a:latin typeface="Times New Roman" panose="02020603050405020304" pitchFamily="18" charset="0"/>
                <a:ea typeface="Times New Roman" panose="02020603050405020304" pitchFamily="18" charset="0"/>
                <a:cs typeface="Times New Roman" panose="02020603050405020304" pitchFamily="18" charset="0"/>
              </a:rPr>
              <a:t>“For the Son of Man has come to seek and to save that which was lost.”     </a:t>
            </a:r>
          </a:p>
          <a:p>
            <a:pPr marL="0" indent="0">
              <a:lnSpc>
                <a:spcPct val="107000"/>
              </a:lnSpc>
              <a:spcBef>
                <a:spcPts val="0"/>
              </a:spcBef>
              <a:spcAft>
                <a:spcPts val="600"/>
              </a:spcAft>
              <a:buNone/>
            </a:pPr>
            <a:endParaRPr lang="en-US" sz="1000" b="1" kern="0"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a:lnSpc>
                <a:spcPct val="107000"/>
              </a:lnSpc>
              <a:spcBef>
                <a:spcPts val="0"/>
              </a:spcBef>
              <a:spcAft>
                <a:spcPts val="600"/>
              </a:spcAft>
              <a:buNone/>
            </a:pPr>
            <a:r>
              <a:rPr lang="en-US" b="1" kern="0" dirty="0">
                <a:effectLst/>
                <a:latin typeface="Times New Roman" panose="02020603050405020304" pitchFamily="18" charset="0"/>
                <a:ea typeface="Times New Roman" panose="02020603050405020304" pitchFamily="18" charset="0"/>
                <a:cs typeface="Times New Roman" panose="02020603050405020304" pitchFamily="18" charset="0"/>
              </a:rPr>
              <a:t>John 20:21 </a:t>
            </a:r>
            <a:r>
              <a:rPr lang="en-US" kern="0" dirty="0">
                <a:effectLst/>
                <a:latin typeface="Times New Roman" panose="02020603050405020304" pitchFamily="18" charset="0"/>
                <a:ea typeface="Times New Roman" panose="02020603050405020304" pitchFamily="18" charset="0"/>
                <a:cs typeface="Times New Roman" panose="02020603050405020304" pitchFamily="18" charset="0"/>
              </a:rPr>
              <a:t>“As the Father has sent Me, I also send you.” </a:t>
            </a:r>
            <a:r>
              <a:rPr lang="en-US" kern="0" dirty="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p>
          <a:p>
            <a:pPr marL="0" indent="0">
              <a:lnSpc>
                <a:spcPct val="107000"/>
              </a:lnSpc>
              <a:spcBef>
                <a:spcPts val="0"/>
              </a:spcBef>
              <a:spcAft>
                <a:spcPts val="600"/>
              </a:spcAft>
              <a:buNone/>
            </a:pPr>
            <a:endParaRPr lang="en-US" sz="1000" b="1" kern="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nSpc>
                <a:spcPct val="107000"/>
              </a:lnSpc>
              <a:spcBef>
                <a:spcPts val="0"/>
              </a:spcBef>
              <a:spcAft>
                <a:spcPts val="600"/>
              </a:spcAft>
              <a:buNone/>
            </a:pPr>
            <a:endParaRPr lang="en-US" sz="1000" b="1" kern="0"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a:lnSpc>
                <a:spcPct val="107000"/>
              </a:lnSpc>
              <a:spcBef>
                <a:spcPts val="0"/>
              </a:spcBef>
              <a:spcAft>
                <a:spcPts val="600"/>
              </a:spcAft>
              <a:buNone/>
            </a:pPr>
            <a:endParaRPr lang="en-US" sz="1000" b="1" kern="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nSpc>
                <a:spcPct val="107000"/>
              </a:lnSpc>
              <a:spcBef>
                <a:spcPts val="0"/>
              </a:spcBef>
              <a:spcAft>
                <a:spcPts val="600"/>
              </a:spcAft>
              <a:buNone/>
            </a:pPr>
            <a:r>
              <a:rPr lang="en-US" b="1" kern="0" dirty="0">
                <a:effectLst/>
                <a:latin typeface="Times New Roman" panose="02020603050405020304" pitchFamily="18" charset="0"/>
                <a:ea typeface="Times New Roman" panose="02020603050405020304" pitchFamily="18" charset="0"/>
                <a:cs typeface="Times New Roman" panose="02020603050405020304" pitchFamily="18" charset="0"/>
              </a:rPr>
              <a:t>Rom 15:1,2,7 </a:t>
            </a:r>
            <a:r>
              <a:rPr lang="en-US" kern="0" dirty="0">
                <a:effectLst/>
                <a:latin typeface="Times New Roman" panose="02020603050405020304" pitchFamily="18" charset="0"/>
                <a:ea typeface="Times New Roman" panose="02020603050405020304" pitchFamily="18" charset="0"/>
                <a:cs typeface="Times New Roman" panose="02020603050405020304" pitchFamily="18" charset="0"/>
              </a:rPr>
              <a:t>“Now we who are strong ought to bear the weaknesses of those without strength and not just please ourselves. Each of us is to </a:t>
            </a:r>
            <a:r>
              <a:rPr lang="en-US" b="1" kern="0" dirty="0">
                <a:effectLst/>
                <a:latin typeface="Times New Roman" panose="02020603050405020304" pitchFamily="18" charset="0"/>
                <a:ea typeface="Times New Roman" panose="02020603050405020304" pitchFamily="18" charset="0"/>
                <a:cs typeface="Times New Roman" panose="02020603050405020304" pitchFamily="18" charset="0"/>
              </a:rPr>
              <a:t>please his neighbor for his good, to his edification</a:t>
            </a:r>
            <a:r>
              <a:rPr lang="en-US" kern="0" dirty="0">
                <a:effectLst/>
                <a:latin typeface="Times New Roman" panose="02020603050405020304" pitchFamily="18" charset="0"/>
                <a:ea typeface="Times New Roman" panose="02020603050405020304" pitchFamily="18" charset="0"/>
                <a:cs typeface="Times New Roman" panose="02020603050405020304" pitchFamily="18" charset="0"/>
              </a:rPr>
              <a:t>. . . . Therefore, accept one another, just as Christ also accepted us to the glory of God.”     </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294615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b="1" kern="0" dirty="0">
                <a:effectLst/>
                <a:latin typeface="Times New Roman" panose="02020603050405020304" pitchFamily="18" charset="0"/>
                <a:ea typeface="Times New Roman" panose="02020603050405020304" pitchFamily="18" charset="0"/>
                <a:cs typeface="Times New Roman" panose="02020603050405020304" pitchFamily="18" charset="0"/>
              </a:rPr>
              <a:t>Mtt 18:15 </a:t>
            </a:r>
            <a:r>
              <a:rPr lang="en-US" kern="0" dirty="0">
                <a:effectLst/>
                <a:latin typeface="Times New Roman" panose="02020603050405020304" pitchFamily="18" charset="0"/>
                <a:ea typeface="Times New Roman" panose="02020603050405020304" pitchFamily="18" charset="0"/>
                <a:cs typeface="Times New Roman" panose="02020603050405020304" pitchFamily="18" charset="0"/>
              </a:rPr>
              <a:t>“If your brother sins, go and show him his fault in private; if he listens to you, you have won your brother.”    </a:t>
            </a:r>
          </a:p>
          <a:p>
            <a:pPr marL="0" indent="0">
              <a:lnSpc>
                <a:spcPct val="107000"/>
              </a:lnSpc>
              <a:spcBef>
                <a:spcPts val="0"/>
              </a:spcBef>
              <a:spcAft>
                <a:spcPts val="600"/>
              </a:spcAft>
              <a:buNone/>
            </a:pPr>
            <a:endParaRPr lang="en-US" sz="1000" b="1" kern="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nSpc>
                <a:spcPct val="107000"/>
              </a:lnSpc>
              <a:spcBef>
                <a:spcPts val="0"/>
              </a:spcBef>
              <a:spcAft>
                <a:spcPts val="600"/>
              </a:spcAft>
              <a:buNone/>
            </a:pPr>
            <a:r>
              <a:rPr lang="en-US" b="1" kern="0" dirty="0">
                <a:effectLst/>
                <a:latin typeface="Times New Roman" panose="02020603050405020304" pitchFamily="18" charset="0"/>
                <a:ea typeface="Times New Roman" panose="02020603050405020304" pitchFamily="18" charset="0"/>
                <a:cs typeface="Times New Roman" panose="02020603050405020304" pitchFamily="18" charset="0"/>
              </a:rPr>
              <a:t>1 Tim 5:20 </a:t>
            </a:r>
            <a:r>
              <a:rPr lang="en-US" kern="0" dirty="0">
                <a:effectLst/>
                <a:latin typeface="Times New Roman" panose="02020603050405020304" pitchFamily="18" charset="0"/>
                <a:ea typeface="Times New Roman" panose="02020603050405020304" pitchFamily="18" charset="0"/>
                <a:cs typeface="Times New Roman" panose="02020603050405020304" pitchFamily="18" charset="0"/>
              </a:rPr>
              <a:t>“Those who continue in sin, rebuke in the presence of all, so that the rest will be fearful of sinning.”                  </a:t>
            </a:r>
          </a:p>
          <a:p>
            <a:pPr marL="0" indent="0">
              <a:lnSpc>
                <a:spcPct val="107000"/>
              </a:lnSpc>
              <a:spcBef>
                <a:spcPts val="0"/>
              </a:spcBef>
              <a:spcAft>
                <a:spcPts val="600"/>
              </a:spcAft>
              <a:buNone/>
            </a:pPr>
            <a:endParaRPr lang="en-US" sz="1000" b="1" kern="0"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a:lnSpc>
                <a:spcPct val="107000"/>
              </a:lnSpc>
              <a:spcBef>
                <a:spcPts val="0"/>
              </a:spcBef>
              <a:spcAft>
                <a:spcPts val="600"/>
              </a:spcAft>
              <a:buNone/>
            </a:pPr>
            <a:r>
              <a:rPr lang="en-US" b="1" kern="0" dirty="0">
                <a:effectLst/>
                <a:latin typeface="Times New Roman" panose="02020603050405020304" pitchFamily="18" charset="0"/>
                <a:ea typeface="Times New Roman" panose="02020603050405020304" pitchFamily="18" charset="0"/>
                <a:cs typeface="Times New Roman" panose="02020603050405020304" pitchFamily="18" charset="0"/>
              </a:rPr>
              <a:t>2 Tim 2:24,25 </a:t>
            </a:r>
            <a:r>
              <a:rPr lang="en-US" kern="0" dirty="0">
                <a:effectLst/>
                <a:latin typeface="Times New Roman" panose="02020603050405020304" pitchFamily="18" charset="0"/>
                <a:ea typeface="Times New Roman" panose="02020603050405020304" pitchFamily="18" charset="0"/>
                <a:cs typeface="Times New Roman" panose="02020603050405020304" pitchFamily="18" charset="0"/>
              </a:rPr>
              <a:t>“The Lord’s bond-servant must not be quarrelsome, but be kind to all, able to teach, </a:t>
            </a:r>
            <a:r>
              <a:rPr lang="en-US" b="1" kern="0" dirty="0">
                <a:effectLst/>
                <a:latin typeface="Times New Roman" panose="02020603050405020304" pitchFamily="18" charset="0"/>
                <a:ea typeface="Times New Roman" panose="02020603050405020304" pitchFamily="18" charset="0"/>
                <a:cs typeface="Times New Roman" panose="02020603050405020304" pitchFamily="18" charset="0"/>
              </a:rPr>
              <a:t>patient when wronged,</a:t>
            </a:r>
            <a:r>
              <a:rPr lang="en-US" kern="0" dirty="0">
                <a:effectLst/>
                <a:latin typeface="Times New Roman" panose="02020603050405020304" pitchFamily="18" charset="0"/>
                <a:ea typeface="Times New Roman" panose="02020603050405020304" pitchFamily="18" charset="0"/>
                <a:cs typeface="Times New Roman" panose="02020603050405020304" pitchFamily="18" charset="0"/>
              </a:rPr>
              <a:t> with gentleness correcting those who are in opposition, if perhaps God may grant them repentance leading to the knowledge of the truth.” </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384536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b="1" kern="100" dirty="0">
                <a:effectLst/>
                <a:latin typeface="Calibri" panose="020F0502020204030204" pitchFamily="34" charset="0"/>
                <a:ea typeface="Calibri" panose="020F0502020204030204" pitchFamily="34" charset="0"/>
                <a:cs typeface="Times New Roman" panose="02020603050405020304" pitchFamily="18" charset="0"/>
              </a:rPr>
              <a:t>Gal 6: </a:t>
            </a:r>
            <a:r>
              <a:rPr lang="en-US" sz="1600" u="sng" kern="0"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1</a:t>
            </a:r>
            <a:r>
              <a:rPr lang="en-US" kern="0" dirty="0">
                <a:effectLst/>
                <a:latin typeface="Times New Roman" panose="02020603050405020304" pitchFamily="18" charset="0"/>
                <a:ea typeface="Times New Roman" panose="02020603050405020304" pitchFamily="18" charset="0"/>
                <a:cs typeface="Times New Roman" panose="02020603050405020304" pitchFamily="18" charset="0"/>
              </a:rPr>
              <a:t> Brethren, even if anyone is caught in any trespass, you who are spiritual, </a:t>
            </a:r>
            <a:r>
              <a:rPr lang="en-US" b="1" kern="0" dirty="0">
                <a:effectLst/>
                <a:latin typeface="Times New Roman" panose="02020603050405020304" pitchFamily="18" charset="0"/>
                <a:ea typeface="Times New Roman" panose="02020603050405020304" pitchFamily="18" charset="0"/>
                <a:cs typeface="Times New Roman" panose="02020603050405020304" pitchFamily="18" charset="0"/>
              </a:rPr>
              <a:t>restore such a one in a spirit of gentleness</a:t>
            </a:r>
            <a:r>
              <a:rPr lang="en-US" kern="0" dirty="0">
                <a:effectLst/>
                <a:latin typeface="Times New Roman" panose="02020603050405020304" pitchFamily="18" charset="0"/>
                <a:ea typeface="Times New Roman" panose="02020603050405020304" pitchFamily="18" charset="0"/>
                <a:cs typeface="Times New Roman" panose="02020603050405020304" pitchFamily="18" charset="0"/>
              </a:rPr>
              <a:t>; each one looking to yourself, so that you too will not be tempted.                             </a:t>
            </a:r>
          </a:p>
          <a:p>
            <a:pPr marL="0" indent="0">
              <a:lnSpc>
                <a:spcPct val="107000"/>
              </a:lnSpc>
              <a:spcBef>
                <a:spcPts val="0"/>
              </a:spcBef>
              <a:spcAft>
                <a:spcPts val="600"/>
              </a:spcAft>
              <a:buNone/>
            </a:pPr>
            <a:r>
              <a:rPr lang="en-US" sz="1600" u="sng" kern="0"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3"/>
              </a:rPr>
              <a:t>2</a:t>
            </a:r>
            <a:r>
              <a:rPr lang="en-US" u="sng" kern="0"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3"/>
              </a:rPr>
              <a:t> </a:t>
            </a:r>
            <a:r>
              <a:rPr lang="en-US" kern="0"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b="1"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Bear one another's burdens</a:t>
            </a:r>
            <a:r>
              <a:rPr lang="en-US" kern="0" dirty="0">
                <a:effectLst/>
                <a:latin typeface="Times New Roman" panose="02020603050405020304" pitchFamily="18" charset="0"/>
                <a:ea typeface="Times New Roman" panose="02020603050405020304" pitchFamily="18" charset="0"/>
                <a:cs typeface="Times New Roman" panose="02020603050405020304" pitchFamily="18" charset="0"/>
              </a:rPr>
              <a:t>, and thereby fulfill the law of Christ.”                                                        </a:t>
            </a:r>
          </a:p>
          <a:p>
            <a:pPr marL="0" indent="0">
              <a:lnSpc>
                <a:spcPct val="107000"/>
              </a:lnSpc>
              <a:spcBef>
                <a:spcPts val="0"/>
              </a:spcBef>
              <a:spcAft>
                <a:spcPts val="600"/>
              </a:spcAft>
              <a:buNone/>
            </a:pPr>
            <a:r>
              <a:rPr lang="en-US" sz="1600" u="sng" kern="0"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4"/>
              </a:rPr>
              <a:t>9</a:t>
            </a:r>
            <a:r>
              <a:rPr lang="en-US" u="sng" kern="0"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4"/>
              </a:rPr>
              <a:t> </a:t>
            </a:r>
            <a:r>
              <a:rPr lang="en-US" kern="0"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b="1" kern="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Let us not lose heart in doing good</a:t>
            </a:r>
            <a:r>
              <a:rPr lang="en-US" kern="0" dirty="0">
                <a:effectLst/>
                <a:latin typeface="Times New Roman" panose="02020603050405020304" pitchFamily="18" charset="0"/>
                <a:ea typeface="Times New Roman" panose="02020603050405020304" pitchFamily="18" charset="0"/>
                <a:cs typeface="Times New Roman" panose="02020603050405020304" pitchFamily="18" charset="0"/>
              </a:rPr>
              <a:t>, for in due time we will reap if we do not grow weary.                       </a:t>
            </a:r>
          </a:p>
          <a:p>
            <a:pPr marL="0" indent="0">
              <a:lnSpc>
                <a:spcPct val="107000"/>
              </a:lnSpc>
              <a:spcBef>
                <a:spcPts val="0"/>
              </a:spcBef>
              <a:spcAft>
                <a:spcPts val="600"/>
              </a:spcAft>
              <a:buNone/>
            </a:pPr>
            <a:r>
              <a:rPr lang="en-US" sz="1600" u="sng" kern="0"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10</a:t>
            </a:r>
            <a:r>
              <a:rPr lang="en-US" u="sng" kern="0"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kern="0"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kern="0" dirty="0">
                <a:effectLst/>
                <a:latin typeface="Times New Roman" panose="02020603050405020304" pitchFamily="18" charset="0"/>
                <a:ea typeface="Times New Roman" panose="02020603050405020304" pitchFamily="18" charset="0"/>
                <a:cs typeface="Times New Roman" panose="02020603050405020304" pitchFamily="18" charset="0"/>
              </a:rPr>
              <a:t>So then, while we have opportunity, </a:t>
            </a:r>
            <a:r>
              <a:rPr lang="en-US" b="1" kern="0" dirty="0">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rPr>
              <a:t>let us do good to all people</a:t>
            </a:r>
            <a:r>
              <a:rPr lang="en-US" kern="0" dirty="0">
                <a:effectLst/>
                <a:latin typeface="Times New Roman" panose="02020603050405020304" pitchFamily="18" charset="0"/>
                <a:ea typeface="Times New Roman" panose="02020603050405020304" pitchFamily="18" charset="0"/>
                <a:cs typeface="Times New Roman" panose="02020603050405020304" pitchFamily="18" charset="0"/>
              </a:rPr>
              <a:t>, and especially to those who are of the household of the faith.”</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5786292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254</TotalTime>
  <Words>727</Words>
  <Application>Microsoft Office PowerPoint</Application>
  <PresentationFormat>On-screen Show (4:3)</PresentationFormat>
  <Paragraphs>31</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Mann</dc:creator>
  <cp:lastModifiedBy>James Young</cp:lastModifiedBy>
  <cp:revision>44</cp:revision>
  <dcterms:created xsi:type="dcterms:W3CDTF">2019-04-11T15:26:57Z</dcterms:created>
  <dcterms:modified xsi:type="dcterms:W3CDTF">2023-10-10T16:11:32Z</dcterms:modified>
</cp:coreProperties>
</file>