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15" r:id="rId10"/>
    <p:sldId id="324" r:id="rId11"/>
    <p:sldId id="323" r:id="rId12"/>
    <p:sldId id="322" r:id="rId13"/>
    <p:sldId id="31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6/20/2024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6/20/2024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6/20/2024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6/20/2024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6/20/2024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5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1. Are we continually devoting our focus to the Word?      Acts 2:42  “They were </a:t>
            </a:r>
            <a:r>
              <a:rPr lang="en-US" sz="2400" b="1" dirty="0">
                <a:effectLst/>
                <a:latin typeface="Calibri" panose="020F0502020204030204" pitchFamily="34" charset="0"/>
                <a:ea typeface="Aptos" panose="020B0004020202020204" pitchFamily="34" charset="0"/>
                <a:cs typeface="Times New Roman" panose="02020603050405020304" pitchFamily="18" charset="0"/>
              </a:rPr>
              <a:t>continually devoting themselves to the apostles teachings </a:t>
            </a:r>
            <a:r>
              <a:rPr lang="en-US" sz="2400" dirty="0">
                <a:effectLst/>
                <a:latin typeface="Calibri" panose="020F0502020204030204" pitchFamily="34" charset="0"/>
                <a:ea typeface="Aptos" panose="020B0004020202020204" pitchFamily="34" charset="0"/>
                <a:cs typeface="Times New Roman" panose="02020603050405020304" pitchFamily="18" charset="0"/>
              </a:rPr>
              <a:t>and to fellowship, to the breaking of bread and prayer.”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5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2. Is fellowshipping with the saints of primary importance? Do we sincerely desire spending time in worship with one another or do we look for something wrong, inappropriate or any excuse for not worshipping with the Saints?                     </a:t>
            </a:r>
          </a:p>
          <a:p>
            <a:pPr marL="0" marR="0" indent="0">
              <a:lnSpc>
                <a:spcPct val="105000"/>
              </a:lnSpc>
              <a:spcBef>
                <a:spcPts val="0"/>
              </a:spcBef>
              <a:spcAft>
                <a:spcPts val="800"/>
              </a:spcAft>
              <a:buNone/>
            </a:pPr>
            <a:r>
              <a:rPr lang="en-US" sz="2400" b="1" dirty="0">
                <a:effectLst/>
                <a:latin typeface="Calibri" panose="020F0502020204030204" pitchFamily="34" charset="0"/>
                <a:ea typeface="Aptos" panose="020B0004020202020204" pitchFamily="34" charset="0"/>
                <a:cs typeface="Times New Roman" panose="02020603050405020304" pitchFamily="18" charset="0"/>
              </a:rPr>
              <a:t>Heb 10:24,25 “</a:t>
            </a:r>
            <a:r>
              <a:rPr lang="en-US" sz="2400" dirty="0">
                <a:effectLst/>
                <a:latin typeface="Calibri" panose="020F0502020204030204" pitchFamily="34" charset="0"/>
                <a:ea typeface="Aptos" panose="020B0004020202020204" pitchFamily="34" charset="0"/>
                <a:cs typeface="Times New Roman" panose="02020603050405020304" pitchFamily="18" charset="0"/>
              </a:rPr>
              <a:t>Let us consider how to stimulate one another to love and good deeds, not forsaking our own assembling together, as is the habit of some, but encouraging one another, and all the more as you see the day drawing near.” …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7980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dirty="0">
              <a:effectLst/>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dirty="0">
                <a:effectLst/>
                <a:latin typeface="Calibri" panose="020F0502020204030204" pitchFamily="34" charset="0"/>
                <a:ea typeface="Aptos" panose="020B0004020202020204" pitchFamily="34" charset="0"/>
                <a:cs typeface="Times New Roman" panose="02020603050405020304" pitchFamily="18" charset="0"/>
              </a:rPr>
              <a:t>3. Do we look for opportunities to do God’s work in the lives of those around us or are we content to just show up and pretend that we care?  </a:t>
            </a:r>
            <a:r>
              <a:rPr lang="en-US" sz="2400" b="1" dirty="0">
                <a:effectLst/>
                <a:latin typeface="Calibri" panose="020F0502020204030204" pitchFamily="34" charset="0"/>
                <a:ea typeface="Aptos" panose="020B0004020202020204" pitchFamily="34" charset="0"/>
                <a:cs typeface="Times New Roman" panose="02020603050405020304" pitchFamily="18" charset="0"/>
              </a:rPr>
              <a:t>Mt 13:22</a:t>
            </a:r>
            <a:r>
              <a:rPr lang="en-US" sz="2400" dirty="0">
                <a:effectLst/>
                <a:latin typeface="Calibri" panose="020F0502020204030204" pitchFamily="34" charset="0"/>
                <a:ea typeface="Aptos" panose="020B0004020202020204" pitchFamily="34" charset="0"/>
                <a:cs typeface="Times New Roman" panose="02020603050405020304" pitchFamily="18" charset="0"/>
              </a:rPr>
              <a:t>  “And the one on whom seed was sown among the thorns, this is the man who hears the word, and the worry of the world and the deceitfulness of wealth choke the word, </a:t>
            </a:r>
            <a:r>
              <a:rPr lang="en-US" sz="2400" b="1" dirty="0">
                <a:effectLst/>
                <a:latin typeface="Calibri" panose="020F0502020204030204" pitchFamily="34" charset="0"/>
                <a:ea typeface="Aptos" panose="020B0004020202020204" pitchFamily="34" charset="0"/>
                <a:cs typeface="Times New Roman" panose="02020603050405020304" pitchFamily="18" charset="0"/>
              </a:rPr>
              <a:t>and becomes unfruitful.”</a:t>
            </a:r>
            <a:r>
              <a:rPr lang="en-US" sz="2400" dirty="0">
                <a:effectLst/>
                <a:latin typeface="Calibri" panose="020F0502020204030204" pitchFamily="34" charset="0"/>
                <a:ea typeface="Aptos" panose="020B0004020202020204" pitchFamily="34" charset="0"/>
                <a:cs typeface="Times New Roman" panose="02020603050405020304" pitchFamily="18" charset="0"/>
              </a:rPr>
              <a:t> </a:t>
            </a:r>
            <a:r>
              <a:rPr lang="en-US" sz="2400" b="1" dirty="0">
                <a:effectLst/>
                <a:latin typeface="Calibri" panose="020F0502020204030204" pitchFamily="34" charset="0"/>
                <a:ea typeface="Aptos" panose="020B0004020202020204" pitchFamily="34" charset="0"/>
                <a:cs typeface="Times New Roman" panose="02020603050405020304" pitchFamily="18" charset="0"/>
              </a:rPr>
              <a:t>John 13:35 “</a:t>
            </a:r>
            <a:r>
              <a:rPr lang="en-US" sz="2400" dirty="0">
                <a:effectLst/>
                <a:latin typeface="Aptos" panose="020B0004020202020204" pitchFamily="34" charset="0"/>
                <a:ea typeface="Aptos" panose="020B0004020202020204" pitchFamily="34" charset="0"/>
                <a:cs typeface="Times New Roman" panose="02020603050405020304" pitchFamily="18" charset="0"/>
              </a:rPr>
              <a:t>By this everyone will know that you are my disciples, if you love one another.”</a:t>
            </a:r>
            <a:r>
              <a:rPr lang="en-US" sz="24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1972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5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LOST SHEEP SUMMARY: </a:t>
            </a:r>
          </a:p>
          <a:p>
            <a:pPr marL="0" marR="0" indent="0">
              <a:lnSpc>
                <a:spcPct val="105000"/>
              </a:lnSpc>
              <a:spcBef>
                <a:spcPts val="0"/>
              </a:spcBef>
              <a:spcAft>
                <a:spcPts val="8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rabicPeriod"/>
            </a:pPr>
            <a:r>
              <a:rPr lang="en-US" sz="2400" dirty="0">
                <a:effectLst/>
                <a:latin typeface="Calibri" panose="020F0502020204030204" pitchFamily="34" charset="0"/>
                <a:ea typeface="Aptos" panose="020B0004020202020204" pitchFamily="34" charset="0"/>
                <a:cs typeface="Times New Roman" panose="02020603050405020304" pitchFamily="18" charset="0"/>
              </a:rPr>
              <a:t>God watches over each and every one of us and cares about us – our lives and our souls.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rabicPeriod"/>
            </a:pPr>
            <a:r>
              <a:rPr lang="en-US" sz="2400" dirty="0">
                <a:effectLst/>
                <a:latin typeface="Calibri" panose="020F0502020204030204" pitchFamily="34" charset="0"/>
                <a:ea typeface="Aptos" panose="020B0004020202020204" pitchFamily="34" charset="0"/>
                <a:cs typeface="Times New Roman" panose="02020603050405020304" pitchFamily="18" charset="0"/>
              </a:rPr>
              <a:t>He has searched for us, reached down to us and provides for us.</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rabicPeriod"/>
            </a:pPr>
            <a:r>
              <a:rPr lang="en-US" sz="2400" dirty="0">
                <a:effectLst/>
                <a:latin typeface="Calibri" panose="020F0502020204030204" pitchFamily="34" charset="0"/>
                <a:ea typeface="Aptos" panose="020B0004020202020204" pitchFamily="34" charset="0"/>
                <a:cs typeface="Times New Roman" panose="02020603050405020304" pitchFamily="18" charset="0"/>
              </a:rPr>
              <a:t>He rejoices over our life with Him and promises to extend that life with Him throughout eternity and into His eternal Home.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rabicPeriod"/>
            </a:pPr>
            <a:r>
              <a:rPr lang="en-US" sz="2400" dirty="0">
                <a:effectLst/>
                <a:latin typeface="Calibri" panose="020F0502020204030204" pitchFamily="34" charset="0"/>
                <a:ea typeface="Aptos" panose="020B0004020202020204" pitchFamily="34" charset="0"/>
                <a:cs typeface="Times New Roman" panose="02020603050405020304" pitchFamily="18" charset="0"/>
              </a:rPr>
              <a:t>They, the Father, Son, and Holy Spirit ARE our Good Shepherd which we can rejoice and be thankful for.</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8009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The Lost Sheep</a:t>
            </a:r>
          </a:p>
          <a:p>
            <a:pPr marL="0" indent="0" algn="ctr">
              <a:lnSpc>
                <a:spcPct val="106000"/>
              </a:lnSpc>
              <a:spcBef>
                <a:spcPts val="0"/>
              </a:spcBef>
              <a:spcAft>
                <a:spcPts val="563"/>
              </a:spcAft>
              <a:buNone/>
            </a:pPr>
            <a:r>
              <a:rPr lang="en-US" sz="3200" dirty="0">
                <a:latin typeface="Calibri" panose="020F0502020204030204" pitchFamily="34" charset="0"/>
                <a:ea typeface="Calibri" panose="020F0502020204030204" pitchFamily="34" charset="0"/>
                <a:cs typeface="Times New Roman" panose="02020603050405020304" pitchFamily="18" charset="0"/>
              </a:rPr>
              <a:t>Luke 15:1-10</a:t>
            </a: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b="1" dirty="0">
                <a:effectLst/>
                <a:latin typeface="Calibri" panose="020F0502020204030204" pitchFamily="34" charset="0"/>
                <a:ea typeface="Aptos" panose="020B0004020202020204" pitchFamily="34" charset="0"/>
                <a:cs typeface="Times New Roman" panose="02020603050405020304" pitchFamily="18" charset="0"/>
              </a:rPr>
              <a:t>Lk 15:1,2</a:t>
            </a:r>
            <a:r>
              <a:rPr lang="en-US" dirty="0">
                <a:effectLst/>
                <a:latin typeface="Calibri" panose="020F0502020204030204" pitchFamily="34" charset="0"/>
                <a:ea typeface="Aptos" panose="020B0004020202020204" pitchFamily="34" charset="0"/>
                <a:cs typeface="Times New Roman" panose="02020603050405020304" pitchFamily="18" charset="0"/>
              </a:rPr>
              <a:t>   “Now the tax collectors and the sinners were coming near Him to listen to Him.   Both the Pharisees and the scribes began to grumble, saying, ‘This man receives sinners and eats with them.’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b="1" kern="0" dirty="0">
                <a:effectLst/>
                <a:latin typeface="Calibri" panose="020F0502020204030204" pitchFamily="34" charset="0"/>
                <a:ea typeface="Aptos" panose="020B0004020202020204" pitchFamily="34" charset="0"/>
              </a:rPr>
              <a:t>Lk 15:3-7</a:t>
            </a:r>
            <a:r>
              <a:rPr lang="en-US" kern="0" dirty="0">
                <a:effectLst/>
                <a:latin typeface="Calibri" panose="020F0502020204030204" pitchFamily="34" charset="0"/>
                <a:ea typeface="Aptos" panose="020B0004020202020204" pitchFamily="34" charset="0"/>
              </a:rPr>
              <a:t>     “So He told them this parable, saying, ‘What man among you, if he has a hundred sheep and has lost one of them, does not leave the ninety-nine in the open pasture and go after the one which is lost until he finds it?  When he has found it, he lays it on his shoulders, rejoicing.  And when he comes home, he calls together his friends and his neighbors, saying to them, ‘Rejoice with me, for I have found my sheep which was lost!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457200" indent="-457200">
              <a:lnSpc>
                <a:spcPct val="107000"/>
              </a:lnSpc>
              <a:spcBef>
                <a:spcPts val="0"/>
              </a:spcBef>
              <a:spcAft>
                <a:spcPts val="600"/>
              </a:spcAft>
              <a:buAutoNum type="arabicPeriod"/>
            </a:pPr>
            <a:r>
              <a:rPr lang="en-US" sz="2400" kern="0" dirty="0">
                <a:effectLst/>
                <a:latin typeface="Tempus Sans ITC" panose="04020404030D07020202" pitchFamily="82" charset="0"/>
                <a:ea typeface="Aptos" panose="020B0004020202020204" pitchFamily="34" charset="0"/>
                <a:cs typeface="Calibri" panose="020F0502020204030204" pitchFamily="34" charset="0"/>
              </a:rPr>
              <a:t>One of the shepherd’s sheep gets lost and the shepherd goes looking for it.</a:t>
            </a:r>
            <a:r>
              <a:rPr lang="en-US" sz="2400" kern="0" dirty="0">
                <a:effectLst/>
                <a:latin typeface="Calibri" panose="020F0502020204030204" pitchFamily="34" charset="0"/>
                <a:ea typeface="Aptos" panose="020B0004020202020204" pitchFamily="34" charset="0"/>
              </a:rPr>
              <a:t> </a:t>
            </a:r>
          </a:p>
          <a:p>
            <a:pPr marL="0" indent="0">
              <a:lnSpc>
                <a:spcPct val="107000"/>
              </a:lnSpc>
              <a:spcBef>
                <a:spcPts val="0"/>
              </a:spcBef>
              <a:spcAft>
                <a:spcPts val="600"/>
              </a:spcAft>
              <a:buNone/>
            </a:pPr>
            <a:r>
              <a:rPr lang="en-US" sz="2400" b="1" kern="1200" dirty="0">
                <a:solidFill>
                  <a:srgbClr val="000000"/>
                </a:solidFill>
                <a:effectLst/>
                <a:latin typeface="Calibri" panose="020F0502020204030204" pitchFamily="34" charset="0"/>
                <a:ea typeface="Times New Roman" panose="02020603050405020304" pitchFamily="18" charset="0"/>
              </a:rPr>
              <a:t>John 10:11</a:t>
            </a:r>
            <a:r>
              <a:rPr lang="en-US" sz="2400" kern="1200" dirty="0">
                <a:solidFill>
                  <a:srgbClr val="000000"/>
                </a:solidFill>
                <a:effectLst/>
                <a:latin typeface="Calibri" panose="020F0502020204030204" pitchFamily="34" charset="0"/>
                <a:ea typeface="Times New Roman" panose="02020603050405020304" pitchFamily="18" charset="0"/>
              </a:rPr>
              <a:t>  “I am the good shepherd; the good shepherd lays down his life for the sheep.” </a:t>
            </a:r>
            <a:r>
              <a:rPr lang="en-US" sz="2400" kern="1200" dirty="0">
                <a:solidFill>
                  <a:srgbClr val="00B050"/>
                </a:solidFill>
                <a:effectLst/>
                <a:latin typeface="Calibri" panose="020F0502020204030204" pitchFamily="34" charset="0"/>
                <a:ea typeface="Times New Roman" panose="02020603050405020304" pitchFamily="18" charset="0"/>
              </a:rPr>
              <a:t> </a:t>
            </a:r>
            <a:r>
              <a:rPr lang="en-US" sz="2400" kern="120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kern="1200" dirty="0">
                <a:effectLst/>
                <a:latin typeface="Calibri" panose="020F0502020204030204" pitchFamily="34" charset="0"/>
                <a:ea typeface="Times New Roman" panose="02020603050405020304" pitchFamily="18" charset="0"/>
              </a:rPr>
              <a:t>I John 3:8</a:t>
            </a:r>
            <a:r>
              <a:rPr lang="en-US" sz="2400" kern="1200" dirty="0">
                <a:effectLst/>
                <a:latin typeface="Calibri" panose="020F0502020204030204" pitchFamily="34" charset="0"/>
                <a:ea typeface="Times New Roman" panose="02020603050405020304" pitchFamily="18" charset="0"/>
              </a:rPr>
              <a:t>  “. . . The Son of God appeared for this purpose: TO DESTROY THE WORKS OF THE DEVIL.”     </a:t>
            </a:r>
          </a:p>
          <a:p>
            <a:pPr marL="0" indent="0">
              <a:lnSpc>
                <a:spcPct val="107000"/>
              </a:lnSpc>
              <a:spcBef>
                <a:spcPts val="0"/>
              </a:spcBef>
              <a:spcAft>
                <a:spcPts val="600"/>
              </a:spcAft>
              <a:buNone/>
            </a:pPr>
            <a:r>
              <a:rPr lang="en-US" sz="2400" b="1" kern="1200" dirty="0">
                <a:effectLst/>
                <a:latin typeface="Calibri" panose="020F0502020204030204" pitchFamily="34" charset="0"/>
                <a:ea typeface="Times New Roman" panose="02020603050405020304" pitchFamily="18" charset="0"/>
              </a:rPr>
              <a:t>John 14:6</a:t>
            </a:r>
            <a:r>
              <a:rPr lang="en-US" sz="2400" kern="1200" dirty="0">
                <a:effectLst/>
                <a:latin typeface="Calibri" panose="020F0502020204030204" pitchFamily="34" charset="0"/>
                <a:ea typeface="Times New Roman" panose="02020603050405020304" pitchFamily="18" charset="0"/>
              </a:rPr>
              <a:t> “Jesus said to him, ‘I am the way, and the truth and the life”    </a:t>
            </a:r>
          </a:p>
          <a:p>
            <a:pPr marL="0" indent="0">
              <a:lnSpc>
                <a:spcPct val="107000"/>
              </a:lnSpc>
              <a:spcBef>
                <a:spcPts val="0"/>
              </a:spcBef>
              <a:spcAft>
                <a:spcPts val="600"/>
              </a:spcAft>
              <a:buNone/>
            </a:pPr>
            <a:r>
              <a:rPr lang="en-US" sz="2400" b="1" kern="1200" dirty="0">
                <a:effectLst/>
                <a:latin typeface="Calibri" panose="020F0502020204030204" pitchFamily="34" charset="0"/>
                <a:ea typeface="Times New Roman" panose="02020603050405020304" pitchFamily="18" charset="0"/>
              </a:rPr>
              <a:t>Mt 6:32,33 “</a:t>
            </a:r>
            <a:r>
              <a:rPr lang="en-US" sz="2400" kern="1200" dirty="0">
                <a:effectLst/>
                <a:latin typeface="Calibri" panose="020F0502020204030204" pitchFamily="34" charset="0"/>
                <a:ea typeface="Times New Roman" panose="02020603050405020304" pitchFamily="18" charset="0"/>
              </a:rPr>
              <a:t>For the Gentiles eagerly seek all these things; for your heavenly Father knows that you need all these things. But seek first His kingdom and His righteousness, and all these things will be added to you.”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Tempus Sans ITC" panose="04020404030D07020202" pitchFamily="82" charset="0"/>
                <a:ea typeface="Aptos" panose="020B0004020202020204" pitchFamily="34" charset="0"/>
                <a:cs typeface="Calibri" panose="020F0502020204030204" pitchFamily="34" charset="0"/>
              </a:rPr>
              <a:t>2. When he finds the sheep, he </a:t>
            </a:r>
            <a:r>
              <a:rPr lang="en-US" sz="2400" b="1" kern="0" dirty="0">
                <a:effectLst/>
                <a:latin typeface="Tempus Sans ITC" panose="04020404030D07020202" pitchFamily="82" charset="0"/>
                <a:ea typeface="Aptos" panose="020B0004020202020204" pitchFamily="34" charset="0"/>
                <a:cs typeface="Calibri" panose="020F0502020204030204" pitchFamily="34" charset="0"/>
              </a:rPr>
              <a:t>places it on his shoulders</a:t>
            </a:r>
            <a:r>
              <a:rPr lang="en-US" sz="2400" kern="0" dirty="0">
                <a:effectLst/>
                <a:latin typeface="Calibri" panose="020F0502020204030204" pitchFamily="34" charset="0"/>
                <a:ea typeface="Aptos" panose="020B0004020202020204" pitchFamily="34" charset="0"/>
              </a:rPr>
              <a:t>. </a:t>
            </a:r>
          </a:p>
          <a:p>
            <a:pPr marL="0" indent="0">
              <a:lnSpc>
                <a:spcPct val="107000"/>
              </a:lnSpc>
              <a:spcBef>
                <a:spcPts val="0"/>
              </a:spcBef>
              <a:spcAft>
                <a:spcPts val="600"/>
              </a:spcAft>
              <a:buNone/>
            </a:pPr>
            <a:endParaRPr lang="en-US" sz="1000" kern="0" dirty="0">
              <a:effectLst/>
              <a:latin typeface="Calibri" panose="020F0502020204030204" pitchFamily="34" charset="0"/>
              <a:ea typeface="Aptos" panose="020B0004020202020204" pitchFamily="34"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Aptos" panose="020B0004020202020204" pitchFamily="34" charset="0"/>
              </a:rPr>
              <a:t>I John 3:16</a:t>
            </a:r>
            <a:r>
              <a:rPr lang="en-US" sz="2400" kern="0" dirty="0">
                <a:effectLst/>
                <a:latin typeface="Calibri" panose="020F0502020204030204" pitchFamily="34" charset="0"/>
                <a:ea typeface="Aptos" panose="020B0004020202020204" pitchFamily="34" charset="0"/>
              </a:rPr>
              <a:t> say?   “We know love by this – that He laid down His life for us</a:t>
            </a:r>
            <a:r>
              <a:rPr lang="en-US" sz="2400" b="1" kern="0" dirty="0">
                <a:effectLst/>
                <a:latin typeface="Calibri" panose="020F0502020204030204" pitchFamily="34" charset="0"/>
                <a:ea typeface="Aptos" panose="020B0004020202020204" pitchFamily="34" charset="0"/>
              </a:rPr>
              <a:t>”        </a:t>
            </a:r>
          </a:p>
          <a:p>
            <a:pPr marL="0" indent="0">
              <a:lnSpc>
                <a:spcPct val="107000"/>
              </a:lnSpc>
              <a:spcBef>
                <a:spcPts val="0"/>
              </a:spcBef>
              <a:spcAft>
                <a:spcPts val="600"/>
              </a:spcAft>
              <a:buNone/>
            </a:pPr>
            <a:r>
              <a:rPr lang="en-US" sz="2400" b="1" kern="0" dirty="0">
                <a:effectLst/>
                <a:latin typeface="Calibri" panose="020F0502020204030204" pitchFamily="34" charset="0"/>
                <a:ea typeface="Aptos" panose="020B0004020202020204" pitchFamily="34" charset="0"/>
              </a:rPr>
              <a:t>Heb 2:9</a:t>
            </a:r>
            <a:r>
              <a:rPr lang="en-US" sz="2400" kern="0" dirty="0">
                <a:effectLst/>
                <a:latin typeface="Calibri" panose="020F0502020204030204" pitchFamily="34" charset="0"/>
                <a:ea typeface="Aptos" panose="020B0004020202020204" pitchFamily="34" charset="0"/>
              </a:rPr>
              <a:t>   “But we do see Him who was </a:t>
            </a:r>
            <a:r>
              <a:rPr lang="en-US" sz="2400" u="sng" kern="0" dirty="0">
                <a:effectLst/>
                <a:latin typeface="Calibri" panose="020F0502020204030204" pitchFamily="34" charset="0"/>
                <a:ea typeface="Aptos" panose="020B0004020202020204" pitchFamily="34" charset="0"/>
              </a:rPr>
              <a:t>made for a little while lower than the angels</a:t>
            </a:r>
            <a:r>
              <a:rPr lang="en-US" sz="2400" kern="0" dirty="0">
                <a:effectLst/>
                <a:latin typeface="Calibri" panose="020F0502020204030204" pitchFamily="34" charset="0"/>
                <a:ea typeface="Aptos" panose="020B0004020202020204" pitchFamily="34" charset="0"/>
              </a:rPr>
              <a:t>, namely, Jesus, because of the </a:t>
            </a:r>
            <a:r>
              <a:rPr lang="en-US" sz="2400" b="1" kern="0" dirty="0">
                <a:effectLst/>
                <a:latin typeface="Calibri" panose="020F0502020204030204" pitchFamily="34" charset="0"/>
                <a:ea typeface="Aptos" panose="020B0004020202020204" pitchFamily="34" charset="0"/>
              </a:rPr>
              <a:t>suffering of death</a:t>
            </a:r>
            <a:r>
              <a:rPr lang="en-US" sz="2400" kern="0" dirty="0">
                <a:effectLst/>
                <a:latin typeface="Calibri" panose="020F0502020204030204" pitchFamily="34" charset="0"/>
                <a:ea typeface="Times New Roman" panose="02020603050405020304" pitchFamily="18" charset="0"/>
              </a:rPr>
              <a:t> crowned with glory and honor, so that by the grace of God </a:t>
            </a:r>
            <a:r>
              <a:rPr lang="en-US" sz="2400" b="1" kern="0" dirty="0">
                <a:effectLst/>
                <a:latin typeface="Calibri" panose="020F0502020204030204" pitchFamily="34" charset="0"/>
                <a:ea typeface="Times New Roman" panose="02020603050405020304" pitchFamily="18" charset="0"/>
              </a:rPr>
              <a:t>He might taste death for everyone.</a:t>
            </a:r>
            <a:r>
              <a:rPr lang="en-US" sz="2400" kern="0" dirty="0">
                <a:solidFill>
                  <a:srgbClr val="00B050"/>
                </a:solidFill>
                <a:effectLst/>
                <a:latin typeface="Calibri" panose="020F0502020204030204" pitchFamily="34" charset="0"/>
                <a:ea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342900" marR="0" lvl="0" indent="-342900">
              <a:lnSpc>
                <a:spcPct val="105000"/>
              </a:lnSpc>
              <a:spcBef>
                <a:spcPts val="0"/>
              </a:spcBef>
              <a:spcAft>
                <a:spcPts val="800"/>
              </a:spcAft>
              <a:buFont typeface="+mj-lt"/>
              <a:buAutoNum type="arabicPeriod"/>
            </a:pPr>
            <a:r>
              <a:rPr lang="en-US" sz="2400" dirty="0">
                <a:effectLst/>
                <a:latin typeface="Tempus Sans ITC" panose="04020404030D07020202" pitchFamily="82" charset="0"/>
                <a:ea typeface="Times New Roman" panose="02020603050405020304" pitchFamily="18" charset="0"/>
                <a:cs typeface="Calibri" panose="020F0502020204030204" pitchFamily="34" charset="0"/>
              </a:rPr>
              <a:t>When the shepherd comes home, he calls together his friends and his neighbors saying, ‘Rejoice with me, for I have found my sheep which was lost!’”</a:t>
            </a:r>
            <a:r>
              <a:rPr lang="en-US" sz="24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0" marR="0" lvl="0" indent="0">
              <a:lnSpc>
                <a:spcPct val="105000"/>
              </a:lnSpc>
              <a:spcBef>
                <a:spcPts val="0"/>
              </a:spcBef>
              <a:spcAft>
                <a:spcPts val="800"/>
              </a:spcAft>
              <a:buNone/>
            </a:pPr>
            <a:r>
              <a:rPr lang="en-US" sz="24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0" marR="0" lvl="0" indent="0">
              <a:lnSpc>
                <a:spcPct val="105000"/>
              </a:lnSpc>
              <a:spcBef>
                <a:spcPts val="0"/>
              </a:spcBef>
              <a:spcAft>
                <a:spcPts val="800"/>
              </a:spcAft>
              <a:buNone/>
            </a:pPr>
            <a:r>
              <a:rPr lang="en-US" sz="2400" b="1" dirty="0">
                <a:effectLst/>
                <a:latin typeface="Calibri" panose="020F0502020204030204" pitchFamily="34" charset="0"/>
                <a:ea typeface="Aptos" panose="020B0004020202020204" pitchFamily="34" charset="0"/>
                <a:cs typeface="Times New Roman" panose="02020603050405020304" pitchFamily="18" charset="0"/>
              </a:rPr>
              <a:t>Lk 15:7</a:t>
            </a:r>
            <a:r>
              <a:rPr lang="en-US" sz="2400" dirty="0">
                <a:effectLst/>
                <a:latin typeface="Calibri" panose="020F0502020204030204" pitchFamily="34" charset="0"/>
                <a:ea typeface="Aptos" panose="020B0004020202020204" pitchFamily="34" charset="0"/>
                <a:cs typeface="Times New Roman" panose="02020603050405020304" pitchFamily="18" charset="0"/>
              </a:rPr>
              <a:t>  “I tell you that in the same way, there will be more joy in heaven over one sinner who repents than over ninety-nine righteous persons who need no repentance.” </a:t>
            </a:r>
            <a:r>
              <a:rPr lang="en-US" sz="24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b="1" kern="0" dirty="0">
                <a:solidFill>
                  <a:srgbClr val="000000"/>
                </a:solidFill>
                <a:effectLst/>
                <a:latin typeface="Calibri" panose="020F0502020204030204" pitchFamily="34" charset="0"/>
                <a:ea typeface="Times New Roman" panose="02020603050405020304" pitchFamily="18" charset="0"/>
              </a:rPr>
              <a:t>Lk 15:22-24</a:t>
            </a:r>
            <a:r>
              <a:rPr lang="en-US" sz="2400" kern="0" dirty="0">
                <a:solidFill>
                  <a:srgbClr val="000000"/>
                </a:solidFill>
                <a:effectLst/>
                <a:latin typeface="Calibri" panose="020F0502020204030204" pitchFamily="34" charset="0"/>
                <a:ea typeface="Times New Roman" panose="02020603050405020304" pitchFamily="18" charset="0"/>
              </a:rPr>
              <a:t>  “But the father said to his slaves, ‘</a:t>
            </a:r>
            <a:r>
              <a:rPr lang="en-US" sz="2400" b="1" kern="0" dirty="0">
                <a:solidFill>
                  <a:srgbClr val="000000"/>
                </a:solidFill>
                <a:effectLst/>
                <a:latin typeface="Calibri" panose="020F0502020204030204" pitchFamily="34" charset="0"/>
                <a:ea typeface="Times New Roman" panose="02020603050405020304" pitchFamily="18" charset="0"/>
              </a:rPr>
              <a:t>Quickly,</a:t>
            </a:r>
            <a:r>
              <a:rPr lang="en-US" sz="2400" kern="0" dirty="0">
                <a:solidFill>
                  <a:srgbClr val="000000"/>
                </a:solidFill>
                <a:effectLst/>
                <a:latin typeface="Calibri" panose="020F0502020204030204" pitchFamily="34" charset="0"/>
                <a:ea typeface="Times New Roman" panose="02020603050405020304" pitchFamily="18" charset="0"/>
              </a:rPr>
              <a:t> bring out the best robe and put it on him, and put a ring on his hand and sandals on his feet; and bring the fattened calf, kill it, and let us eat and </a:t>
            </a:r>
            <a:r>
              <a:rPr lang="en-US" sz="2400" b="1" kern="0" dirty="0">
                <a:solidFill>
                  <a:srgbClr val="000000"/>
                </a:solidFill>
                <a:effectLst/>
                <a:latin typeface="Calibri" panose="020F0502020204030204" pitchFamily="34" charset="0"/>
                <a:ea typeface="Times New Roman" panose="02020603050405020304" pitchFamily="18" charset="0"/>
              </a:rPr>
              <a:t>celebrate; </a:t>
            </a:r>
            <a:r>
              <a:rPr lang="en-US" sz="2400" kern="0" dirty="0">
                <a:solidFill>
                  <a:srgbClr val="000000"/>
                </a:solidFill>
                <a:effectLst/>
                <a:latin typeface="Calibri" panose="020F0502020204030204" pitchFamily="34" charset="0"/>
                <a:ea typeface="Times New Roman" panose="02020603050405020304" pitchFamily="18" charset="0"/>
              </a:rPr>
              <a:t>for </a:t>
            </a:r>
            <a:r>
              <a:rPr lang="en-US" sz="2400" b="1" kern="0" dirty="0">
                <a:solidFill>
                  <a:srgbClr val="C00000"/>
                </a:solidFill>
                <a:effectLst/>
                <a:latin typeface="Calibri" panose="020F0502020204030204" pitchFamily="34" charset="0"/>
                <a:ea typeface="Times New Roman" panose="02020603050405020304" pitchFamily="18" charset="0"/>
              </a:rPr>
              <a:t>this son of mine was dead and has come to life again</a:t>
            </a:r>
            <a:r>
              <a:rPr lang="en-US" sz="2400" kern="0" dirty="0">
                <a:solidFill>
                  <a:srgbClr val="000000"/>
                </a:solidFill>
                <a:effectLst/>
                <a:latin typeface="Calibri" panose="020F0502020204030204" pitchFamily="34" charset="0"/>
                <a:ea typeface="Times New Roman" panose="02020603050405020304" pitchFamily="18" charset="0"/>
              </a:rPr>
              <a:t>; he was lost and has been found.’ And they began to celebrate.”</a:t>
            </a:r>
            <a:r>
              <a:rPr lang="en-US" sz="2400" kern="0" dirty="0">
                <a:solidFill>
                  <a:srgbClr val="00B050"/>
                </a:solidFill>
                <a:effectLst/>
                <a:latin typeface="Calibri" panose="020F0502020204030204" pitchFamily="34" charset="0"/>
                <a:ea typeface="Times New Roman" panose="02020603050405020304" pitchFamily="18" charset="0"/>
              </a:rPr>
              <a:t>     </a:t>
            </a:r>
            <a:r>
              <a:rPr lang="en-US" sz="1200" kern="0" dirty="0">
                <a:solidFill>
                  <a:srgbClr val="00B050"/>
                </a:solidFill>
                <a:effectLst/>
                <a:latin typeface="Calibri" panose="020F0502020204030204" pitchFamily="34" charset="0"/>
                <a:ea typeface="Times New Roman" panose="02020603050405020304" pitchFamily="18" charset="0"/>
              </a:rPr>
              <a:t>Prodigal</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solidFill>
                  <a:srgbClr val="000000"/>
                </a:solidFill>
                <a:effectLst/>
                <a:latin typeface="Calibri" panose="020F0502020204030204" pitchFamily="34" charset="0"/>
                <a:ea typeface="Times New Roman" panose="02020603050405020304" pitchFamily="18" charset="0"/>
              </a:rPr>
              <a:t>Lk 15:22-24</a:t>
            </a:r>
            <a:r>
              <a:rPr lang="en-US" sz="2400" kern="0" dirty="0">
                <a:solidFill>
                  <a:srgbClr val="000000"/>
                </a:solidFill>
                <a:effectLst/>
                <a:latin typeface="Calibri" panose="020F0502020204030204" pitchFamily="34" charset="0"/>
                <a:ea typeface="Times New Roman" panose="02020603050405020304" pitchFamily="18" charset="0"/>
              </a:rPr>
              <a:t>  “But the father said to his slaves, ‘</a:t>
            </a:r>
            <a:r>
              <a:rPr lang="en-US" sz="2400" b="1" kern="0" dirty="0">
                <a:solidFill>
                  <a:srgbClr val="000000"/>
                </a:solidFill>
                <a:effectLst/>
                <a:latin typeface="Calibri" panose="020F0502020204030204" pitchFamily="34" charset="0"/>
                <a:ea typeface="Times New Roman" panose="02020603050405020304" pitchFamily="18" charset="0"/>
              </a:rPr>
              <a:t>Quickly,</a:t>
            </a:r>
            <a:r>
              <a:rPr lang="en-US" sz="2400" kern="0" dirty="0">
                <a:solidFill>
                  <a:srgbClr val="000000"/>
                </a:solidFill>
                <a:effectLst/>
                <a:latin typeface="Calibri" panose="020F0502020204030204" pitchFamily="34" charset="0"/>
                <a:ea typeface="Times New Roman" panose="02020603050405020304" pitchFamily="18" charset="0"/>
              </a:rPr>
              <a:t> bring out the best robe and put it on him, and put a ring on his hand and sandals on his feet; and bring the fattened calf, kill it, and let us eat and </a:t>
            </a:r>
            <a:r>
              <a:rPr lang="en-US" sz="2400" b="1" kern="0" dirty="0">
                <a:solidFill>
                  <a:srgbClr val="000000"/>
                </a:solidFill>
                <a:effectLst/>
                <a:latin typeface="Calibri" panose="020F0502020204030204" pitchFamily="34" charset="0"/>
                <a:ea typeface="Times New Roman" panose="02020603050405020304" pitchFamily="18" charset="0"/>
              </a:rPr>
              <a:t>celebrate; </a:t>
            </a:r>
            <a:r>
              <a:rPr lang="en-US" sz="2400" kern="0" dirty="0">
                <a:solidFill>
                  <a:srgbClr val="000000"/>
                </a:solidFill>
                <a:effectLst/>
                <a:latin typeface="Calibri" panose="020F0502020204030204" pitchFamily="34" charset="0"/>
                <a:ea typeface="Times New Roman" panose="02020603050405020304" pitchFamily="18" charset="0"/>
              </a:rPr>
              <a:t>for </a:t>
            </a:r>
            <a:r>
              <a:rPr lang="en-US" sz="2400" b="1" kern="0" dirty="0">
                <a:solidFill>
                  <a:srgbClr val="C00000"/>
                </a:solidFill>
                <a:effectLst/>
                <a:latin typeface="Calibri" panose="020F0502020204030204" pitchFamily="34" charset="0"/>
                <a:ea typeface="Times New Roman" panose="02020603050405020304" pitchFamily="18" charset="0"/>
              </a:rPr>
              <a:t>this son of mine was dead and has come to life again</a:t>
            </a:r>
            <a:r>
              <a:rPr lang="en-US" sz="2400" kern="0" dirty="0">
                <a:solidFill>
                  <a:srgbClr val="000000"/>
                </a:solidFill>
                <a:effectLst/>
                <a:latin typeface="Calibri" panose="020F0502020204030204" pitchFamily="34" charset="0"/>
                <a:ea typeface="Times New Roman" panose="02020603050405020304" pitchFamily="18" charset="0"/>
              </a:rPr>
              <a:t>; he was lost and has been found.’ And they began to celebrate.”</a:t>
            </a:r>
            <a:r>
              <a:rPr lang="en-US" sz="2400" kern="0" dirty="0">
                <a:solidFill>
                  <a:srgbClr val="00B050"/>
                </a:solidFill>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endParaRPr lang="en-US" sz="1000" kern="0" dirty="0">
              <a:solidFill>
                <a:srgbClr val="00B050"/>
              </a:solidFill>
              <a:effectLst/>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I Peter 5:4</a:t>
            </a:r>
            <a:r>
              <a:rPr lang="en-US" sz="2400" kern="0" dirty="0">
                <a:effectLst/>
                <a:latin typeface="Calibri" panose="020F0502020204030204" pitchFamily="34" charset="0"/>
                <a:ea typeface="Times New Roman" panose="02020603050405020304" pitchFamily="18" charset="0"/>
              </a:rPr>
              <a:t> </a:t>
            </a:r>
            <a:r>
              <a:rPr lang="en-US" sz="2400" kern="0" dirty="0">
                <a:effectLst/>
                <a:latin typeface="Calibri" panose="020F0502020204030204" pitchFamily="34" charset="0"/>
                <a:ea typeface="Aptos" panose="020B0004020202020204" pitchFamily="34" charset="0"/>
              </a:rPr>
              <a:t> “</a:t>
            </a:r>
            <a:r>
              <a:rPr lang="en-US" sz="2400" kern="0" dirty="0">
                <a:effectLst/>
                <a:latin typeface="Calibri" panose="020F0502020204030204" pitchFamily="34" charset="0"/>
                <a:ea typeface="Times New Roman" panose="02020603050405020304" pitchFamily="18" charset="0"/>
              </a:rPr>
              <a:t>And when the Chief Shepherd appears, you will receive the unfading crown of glory.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John 6:40</a:t>
            </a:r>
            <a:r>
              <a:rPr lang="en-US" sz="2400" kern="0" dirty="0">
                <a:effectLst/>
                <a:latin typeface="Calibri" panose="020F0502020204030204" pitchFamily="34" charset="0"/>
                <a:ea typeface="Times New Roman" panose="02020603050405020304" pitchFamily="18" charset="0"/>
              </a:rPr>
              <a:t>  “For this is the will of My Father, that everyone who beholds the Son and believes in Him </a:t>
            </a:r>
            <a:r>
              <a:rPr lang="en-US" sz="2400" b="1" kern="0" dirty="0">
                <a:effectLst/>
                <a:latin typeface="Calibri" panose="020F0502020204030204" pitchFamily="34" charset="0"/>
                <a:ea typeface="Times New Roman" panose="02020603050405020304" pitchFamily="18" charset="0"/>
              </a:rPr>
              <a:t>will have eternal life</a:t>
            </a:r>
            <a:r>
              <a:rPr lang="en-US" sz="2400" kern="0" dirty="0">
                <a:effectLst/>
                <a:latin typeface="Calibri" panose="020F0502020204030204" pitchFamily="34" charset="0"/>
                <a:ea typeface="Times New Roman" panose="02020603050405020304" pitchFamily="18" charset="0"/>
              </a:rPr>
              <a:t> and I Myself </a:t>
            </a:r>
            <a:r>
              <a:rPr lang="en-US" sz="2400" b="1" kern="0" dirty="0">
                <a:effectLst/>
                <a:latin typeface="Calibri" panose="020F0502020204030204" pitchFamily="34" charset="0"/>
                <a:ea typeface="Times New Roman" panose="02020603050405020304" pitchFamily="18" charset="0"/>
              </a:rPr>
              <a:t>will raise him up on the last day.”</a:t>
            </a:r>
            <a:r>
              <a:rPr lang="en-US" sz="2400" kern="0" dirty="0">
                <a:effectLst/>
                <a:latin typeface="Calibri" panose="020F0502020204030204" pitchFamily="34" charset="0"/>
                <a:ea typeface="Times New Roman" panose="02020603050405020304" pitchFamily="18" charset="0"/>
              </a:rPr>
              <a:t>    </a:t>
            </a:r>
            <a:r>
              <a:rPr lang="en-US" sz="1200" kern="0" dirty="0">
                <a:solidFill>
                  <a:srgbClr val="00B050"/>
                </a:solidFill>
                <a:effectLst/>
                <a:latin typeface="Calibri" panose="020F0502020204030204" pitchFamily="34" charset="0"/>
                <a:ea typeface="Times New Roman" panose="02020603050405020304" pitchFamily="18" charset="0"/>
              </a:rPr>
              <a:t>see ourselves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dirty="0">
              <a:effectLst/>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Calibri" panose="020F0502020204030204" pitchFamily="34" charset="0"/>
                <a:ea typeface="Aptos" panose="020B0004020202020204" pitchFamily="34" charset="0"/>
                <a:cs typeface="Times New Roman" panose="02020603050405020304" pitchFamily="18" charset="0"/>
              </a:rPr>
              <a:t>John 10:2,3,4    “</a:t>
            </a:r>
            <a:r>
              <a:rPr lang="en-US" dirty="0">
                <a:effectLst/>
                <a:latin typeface="Calibri" panose="020F0502020204030204" pitchFamily="34" charset="0"/>
                <a:ea typeface="Aptos" panose="020B0004020202020204" pitchFamily="34" charset="0"/>
                <a:cs typeface="Times New Roman" panose="02020603050405020304" pitchFamily="18" charset="0"/>
              </a:rPr>
              <a:t>But he who enters by the door is a shepherd of the sheep. To him the doorkeeper opens, and </a:t>
            </a:r>
            <a:r>
              <a:rPr lang="en-US" b="1" dirty="0">
                <a:effectLst/>
                <a:latin typeface="Calibri" panose="020F0502020204030204" pitchFamily="34" charset="0"/>
                <a:ea typeface="Aptos" panose="020B0004020202020204" pitchFamily="34" charset="0"/>
                <a:cs typeface="Times New Roman" panose="02020603050405020304" pitchFamily="18" charset="0"/>
              </a:rPr>
              <a:t>the sheep hear his voice</a:t>
            </a:r>
            <a:r>
              <a:rPr lang="en-US" dirty="0">
                <a:effectLst/>
                <a:latin typeface="Calibri" panose="020F0502020204030204" pitchFamily="34" charset="0"/>
                <a:ea typeface="Aptos" panose="020B0004020202020204" pitchFamily="34" charset="0"/>
                <a:cs typeface="Times New Roman" panose="02020603050405020304" pitchFamily="18" charset="0"/>
              </a:rPr>
              <a:t>, and he </a:t>
            </a:r>
            <a:r>
              <a:rPr lang="en-US" b="1"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calls his own sheep by name</a:t>
            </a:r>
            <a:r>
              <a:rPr lang="en-US"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t>
            </a:r>
            <a:r>
              <a:rPr lang="en-US" dirty="0">
                <a:effectLst/>
                <a:latin typeface="Calibri" panose="020F0502020204030204" pitchFamily="34" charset="0"/>
                <a:ea typeface="Aptos" panose="020B0004020202020204" pitchFamily="34" charset="0"/>
                <a:cs typeface="Times New Roman" panose="02020603050405020304" pitchFamily="18" charset="0"/>
              </a:rPr>
              <a:t>and</a:t>
            </a:r>
            <a:r>
              <a:rPr lang="en-US" b="1" dirty="0">
                <a:effectLst/>
                <a:latin typeface="Calibri" panose="020F0502020204030204" pitchFamily="34" charset="0"/>
                <a:ea typeface="Aptos" panose="020B0004020202020204" pitchFamily="34" charset="0"/>
                <a:cs typeface="Times New Roman" panose="02020603050405020304" pitchFamily="18" charset="0"/>
              </a:rPr>
              <a:t> leads them out.</a:t>
            </a:r>
            <a:r>
              <a:rPr lang="en-US" dirty="0">
                <a:effectLst/>
                <a:latin typeface="Calibri" panose="020F0502020204030204" pitchFamily="34" charset="0"/>
                <a:ea typeface="Aptos" panose="020B0004020202020204" pitchFamily="34" charset="0"/>
                <a:cs typeface="Times New Roman" panose="02020603050405020304" pitchFamily="18" charset="0"/>
              </a:rPr>
              <a:t> When he puts forth all his own, he goes ahead of them, and</a:t>
            </a:r>
            <a:r>
              <a:rPr lang="en-US" b="1" dirty="0">
                <a:effectLst/>
                <a:latin typeface="Calibri" panose="020F0502020204030204" pitchFamily="34" charset="0"/>
                <a:ea typeface="Aptos" panose="020B0004020202020204" pitchFamily="34" charset="0"/>
                <a:cs typeface="Times New Roman" panose="02020603050405020304" pitchFamily="18" charset="0"/>
              </a:rPr>
              <a:t> the sheep follow him because they know his voice.”</a:t>
            </a:r>
            <a:r>
              <a:rPr lang="en-US"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358</TotalTime>
  <Words>1060</Words>
  <Application>Microsoft Office PowerPoint</Application>
  <PresentationFormat>On-screen Show (4:3)</PresentationFormat>
  <Paragraphs>43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2024-06-20T15:14:13Z</dcterms:modified>
</cp:coreProperties>
</file>