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19" r:id="rId4"/>
    <p:sldId id="317" r:id="rId5"/>
    <p:sldId id="316" r:id="rId6"/>
    <p:sldId id="311" r:id="rId7"/>
    <p:sldId id="327" r:id="rId8"/>
    <p:sldId id="326" r:id="rId9"/>
    <p:sldId id="325" r:id="rId10"/>
    <p:sldId id="324" r:id="rId11"/>
    <p:sldId id="323"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02" d="100"/>
          <a:sy n="102" d="100"/>
        </p:scale>
        <p:origin x="1890" y="3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0A00FF4B-78E8-4F36-98E4-7F1044BED9F0}"/>
    <pc:docChg chg="undo custSel modSld">
      <pc:chgData name="James Young" userId="7f8d7c9cdb576883" providerId="LiveId" clId="{0A00FF4B-78E8-4F36-98E4-7F1044BED9F0}" dt="2025-03-05T17:00:50.699" v="1153" actId="20577"/>
      <pc:docMkLst>
        <pc:docMk/>
      </pc:docMkLst>
      <pc:sldChg chg="modSp mod">
        <pc:chgData name="James Young" userId="7f8d7c9cdb576883" providerId="LiveId" clId="{0A00FF4B-78E8-4F36-98E4-7F1044BED9F0}" dt="2025-03-05T16:41:59.879" v="13" actId="255"/>
        <pc:sldMkLst>
          <pc:docMk/>
          <pc:sldMk cId="2838560389" sldId="296"/>
        </pc:sldMkLst>
        <pc:spChg chg="mod">
          <ac:chgData name="James Young" userId="7f8d7c9cdb576883" providerId="LiveId" clId="{0A00FF4B-78E8-4F36-98E4-7F1044BED9F0}" dt="2025-03-05T16:41:59.879" v="13" actId="255"/>
          <ac:spMkLst>
            <pc:docMk/>
            <pc:sldMk cId="2838560389" sldId="296"/>
            <ac:spMk id="3" creationId="{708276BC-A706-40B5-B51D-6AA00A059507}"/>
          </ac:spMkLst>
        </pc:spChg>
      </pc:sldChg>
      <pc:sldChg chg="modSp mod">
        <pc:chgData name="James Young" userId="7f8d7c9cdb576883" providerId="LiveId" clId="{0A00FF4B-78E8-4F36-98E4-7F1044BED9F0}" dt="2025-03-05T16:55:07.713" v="1063" actId="255"/>
        <pc:sldMkLst>
          <pc:docMk/>
          <pc:sldMk cId="3390102180" sldId="311"/>
        </pc:sldMkLst>
        <pc:spChg chg="mod">
          <ac:chgData name="James Young" userId="7f8d7c9cdb576883" providerId="LiveId" clId="{0A00FF4B-78E8-4F36-98E4-7F1044BED9F0}" dt="2025-03-05T16:55:07.713" v="1063" actId="255"/>
          <ac:spMkLst>
            <pc:docMk/>
            <pc:sldMk cId="3390102180" sldId="311"/>
            <ac:spMk id="3" creationId="{708276BC-A706-40B5-B51D-6AA00A059507}"/>
          </ac:spMkLst>
        </pc:spChg>
      </pc:sldChg>
      <pc:sldChg chg="modSp mod">
        <pc:chgData name="James Young" userId="7f8d7c9cdb576883" providerId="LiveId" clId="{0A00FF4B-78E8-4F36-98E4-7F1044BED9F0}" dt="2025-03-05T16:50:10.021" v="173" actId="20577"/>
        <pc:sldMkLst>
          <pc:docMk/>
          <pc:sldMk cId="2438453614" sldId="316"/>
        </pc:sldMkLst>
        <pc:spChg chg="mod">
          <ac:chgData name="James Young" userId="7f8d7c9cdb576883" providerId="LiveId" clId="{0A00FF4B-78E8-4F36-98E4-7F1044BED9F0}" dt="2025-03-05T16:50:10.021" v="173" actId="20577"/>
          <ac:spMkLst>
            <pc:docMk/>
            <pc:sldMk cId="2438453614" sldId="316"/>
            <ac:spMk id="3" creationId="{708276BC-A706-40B5-B51D-6AA00A059507}"/>
          </ac:spMkLst>
        </pc:spChg>
      </pc:sldChg>
      <pc:sldChg chg="modSp mod">
        <pc:chgData name="James Young" userId="7f8d7c9cdb576883" providerId="LiveId" clId="{0A00FF4B-78E8-4F36-98E4-7F1044BED9F0}" dt="2025-03-05T16:44:49.753" v="63" actId="20577"/>
        <pc:sldMkLst>
          <pc:docMk/>
          <pc:sldMk cId="2029461572" sldId="317"/>
        </pc:sldMkLst>
        <pc:spChg chg="mod">
          <ac:chgData name="James Young" userId="7f8d7c9cdb576883" providerId="LiveId" clId="{0A00FF4B-78E8-4F36-98E4-7F1044BED9F0}" dt="2025-03-05T16:44:49.753" v="63" actId="20577"/>
          <ac:spMkLst>
            <pc:docMk/>
            <pc:sldMk cId="2029461572" sldId="317"/>
            <ac:spMk id="3" creationId="{708276BC-A706-40B5-B51D-6AA00A059507}"/>
          </ac:spMkLst>
        </pc:spChg>
      </pc:sldChg>
      <pc:sldChg chg="modSp mod">
        <pc:chgData name="James Young" userId="7f8d7c9cdb576883" providerId="LiveId" clId="{0A00FF4B-78E8-4F36-98E4-7F1044BED9F0}" dt="2025-03-05T16:42:51.938" v="23" actId="255"/>
        <pc:sldMkLst>
          <pc:docMk/>
          <pc:sldMk cId="2681046262" sldId="319"/>
        </pc:sldMkLst>
        <pc:spChg chg="mod">
          <ac:chgData name="James Young" userId="7f8d7c9cdb576883" providerId="LiveId" clId="{0A00FF4B-78E8-4F36-98E4-7F1044BED9F0}" dt="2025-03-05T16:42:51.938" v="23" actId="255"/>
          <ac:spMkLst>
            <pc:docMk/>
            <pc:sldMk cId="2681046262" sldId="319"/>
            <ac:spMk id="3" creationId="{708276BC-A706-40B5-B51D-6AA00A059507}"/>
          </ac:spMkLst>
        </pc:spChg>
      </pc:sldChg>
      <pc:sldChg chg="modSp mod">
        <pc:chgData name="James Young" userId="7f8d7c9cdb576883" providerId="LiveId" clId="{0A00FF4B-78E8-4F36-98E4-7F1044BED9F0}" dt="2025-03-05T17:00:50.699" v="1153" actId="20577"/>
        <pc:sldMkLst>
          <pc:docMk/>
          <pc:sldMk cId="4031329310" sldId="324"/>
        </pc:sldMkLst>
        <pc:spChg chg="mod">
          <ac:chgData name="James Young" userId="7f8d7c9cdb576883" providerId="LiveId" clId="{0A00FF4B-78E8-4F36-98E4-7F1044BED9F0}" dt="2025-03-05T17:00:50.699" v="1153" actId="20577"/>
          <ac:spMkLst>
            <pc:docMk/>
            <pc:sldMk cId="4031329310" sldId="324"/>
            <ac:spMk id="3" creationId="{708276BC-A706-40B5-B51D-6AA00A059507}"/>
          </ac:spMkLst>
        </pc:spChg>
      </pc:sldChg>
      <pc:sldChg chg="modSp mod">
        <pc:chgData name="James Young" userId="7f8d7c9cdb576883" providerId="LiveId" clId="{0A00FF4B-78E8-4F36-98E4-7F1044BED9F0}" dt="2025-03-05T17:00:22.814" v="1148" actId="255"/>
        <pc:sldMkLst>
          <pc:docMk/>
          <pc:sldMk cId="2535498520" sldId="325"/>
        </pc:sldMkLst>
        <pc:spChg chg="mod">
          <ac:chgData name="James Young" userId="7f8d7c9cdb576883" providerId="LiveId" clId="{0A00FF4B-78E8-4F36-98E4-7F1044BED9F0}" dt="2025-03-05T17:00:22.814" v="1148" actId="255"/>
          <ac:spMkLst>
            <pc:docMk/>
            <pc:sldMk cId="2535498520" sldId="325"/>
            <ac:spMk id="3" creationId="{708276BC-A706-40B5-B51D-6AA00A059507}"/>
          </ac:spMkLst>
        </pc:spChg>
      </pc:sldChg>
      <pc:sldChg chg="modSp mod">
        <pc:chgData name="James Young" userId="7f8d7c9cdb576883" providerId="LiveId" clId="{0A00FF4B-78E8-4F36-98E4-7F1044BED9F0}" dt="2025-03-05T16:59:03.873" v="1141" actId="27636"/>
        <pc:sldMkLst>
          <pc:docMk/>
          <pc:sldMk cId="3328950240" sldId="326"/>
        </pc:sldMkLst>
        <pc:spChg chg="mod">
          <ac:chgData name="James Young" userId="7f8d7c9cdb576883" providerId="LiveId" clId="{0A00FF4B-78E8-4F36-98E4-7F1044BED9F0}" dt="2025-03-05T16:59:03.873" v="1141" actId="27636"/>
          <ac:spMkLst>
            <pc:docMk/>
            <pc:sldMk cId="3328950240" sldId="326"/>
            <ac:spMk id="3" creationId="{708276BC-A706-40B5-B51D-6AA00A059507}"/>
          </ac:spMkLst>
        </pc:spChg>
      </pc:sldChg>
      <pc:sldChg chg="modSp mod">
        <pc:chgData name="James Young" userId="7f8d7c9cdb576883" providerId="LiveId" clId="{0A00FF4B-78E8-4F36-98E4-7F1044BED9F0}" dt="2025-03-05T16:54:42.168" v="1020" actId="20577"/>
        <pc:sldMkLst>
          <pc:docMk/>
          <pc:sldMk cId="1318643211" sldId="327"/>
        </pc:sldMkLst>
        <pc:spChg chg="mod">
          <ac:chgData name="James Young" userId="7f8d7c9cdb576883" providerId="LiveId" clId="{0A00FF4B-78E8-4F36-98E4-7F1044BED9F0}" dt="2025-03-05T16:54:42.168" v="1020" actId="20577"/>
          <ac:spMkLst>
            <pc:docMk/>
            <pc:sldMk cId="1318643211" sldId="327"/>
            <ac:spMk id="3" creationId="{708276BC-A706-40B5-B51D-6AA00A05950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3/5/2025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3/5/2025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3/5/2025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3/5/2025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3/5/2025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3/5/2025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3/5/2025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3/5/2025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3/5/2025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3/5/2025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3/5/2025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3/5/2025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b="1"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CONCLUSION</a:t>
            </a:r>
            <a:r>
              <a:rPr lang="en-US" b="1"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r>
              <a:rPr lang="en-US"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We </a:t>
            </a:r>
            <a:r>
              <a:rPr lang="en-US"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need to make sure we are right with each other. We need to come </a:t>
            </a:r>
            <a:r>
              <a:rPr lang="en-US" b="1"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together</a:t>
            </a:r>
            <a:r>
              <a:rPr lang="en-US"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our assemblies with joy, appreciation, honor and respect for Christ and for each other because that is what these emblems represent – God’s love and sacrifice </a:t>
            </a:r>
            <a:r>
              <a:rPr lang="en-US" b="1"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FOR US</a:t>
            </a:r>
            <a:r>
              <a:rPr lang="en-US"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 </a:t>
            </a:r>
            <a:r>
              <a:rPr lang="en-US" b="1"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ALL</a:t>
            </a:r>
            <a:r>
              <a:rPr lang="en-US"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dirty="0">
              <a:effectLst/>
              <a:latin typeface="Times New Roman" panose="02020603050405020304" pitchFamily="18" charset="0"/>
              <a:ea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313293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James 5:16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“Therefore, confess your sins to one another, and pray for one another so that you may be healed. </a:t>
            </a:r>
            <a:r>
              <a:rPr lang="en-US" sz="2400" kern="100">
                <a:effectLst/>
                <a:latin typeface="Calibri" panose="020F0502020204030204" pitchFamily="34" charset="0"/>
                <a:ea typeface="Calibri" panose="020F0502020204030204" pitchFamily="34" charset="0"/>
                <a:cs typeface="Times New Roman" panose="02020603050405020304" pitchFamily="18" charset="0"/>
              </a:rPr>
              <a:t>The effective prayer of a righteous man can accomplish much.”</a:t>
            </a:r>
          </a:p>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45947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lnSpcReduction="10000"/>
          </a:bodyPr>
          <a:lstStyle/>
          <a:p>
            <a:pPr marL="0" indent="0" algn="ctr">
              <a:lnSpc>
                <a:spcPct val="106000"/>
              </a:lnSpc>
              <a:spcBef>
                <a:spcPts val="0"/>
              </a:spcBef>
              <a:spcAft>
                <a:spcPts val="563"/>
              </a:spcAft>
              <a:buNone/>
            </a:pPr>
            <a:endParaRPr lang="en-US" sz="1000" dirty="0">
              <a:latin typeface="Calibri" panose="020F0502020204030204" pitchFamily="34" charset="0"/>
              <a:ea typeface="Calibri" panose="020F0502020204030204" pitchFamily="34" charset="0"/>
              <a:cs typeface="Times New Roman" panose="02020603050405020304" pitchFamily="18" charset="0"/>
            </a:endParaRPr>
          </a:p>
          <a:p>
            <a:pPr marL="0" marR="0" indent="0" algn="ctr">
              <a:lnSpc>
                <a:spcPct val="105000"/>
              </a:lnSpc>
              <a:spcBef>
                <a:spcPts val="1500"/>
              </a:spcBef>
              <a:spcAft>
                <a:spcPts val="750"/>
              </a:spcAft>
              <a:buNone/>
            </a:pPr>
            <a:r>
              <a:rPr lang="en-US" b="1"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Observing the Lord’s Supper: </a:t>
            </a:r>
            <a:endParaRPr lang="en-US" dirty="0">
              <a:effectLst/>
              <a:latin typeface="Times New Roman" panose="02020603050405020304" pitchFamily="18" charset="0"/>
              <a:ea typeface="Times New Roman" panose="02020603050405020304" pitchFamily="18" charset="0"/>
            </a:endParaRPr>
          </a:p>
          <a:p>
            <a:pPr marL="0" marR="0">
              <a:lnSpc>
                <a:spcPct val="105000"/>
              </a:lnSpc>
              <a:spcBef>
                <a:spcPts val="1500"/>
              </a:spcBef>
              <a:spcAft>
                <a:spcPts val="750"/>
              </a:spcAft>
            </a:pPr>
            <a:r>
              <a:rPr lang="en-US" b="1"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 Cor 11:20,22 </a:t>
            </a:r>
            <a:r>
              <a:rPr lang="en-US"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“Therefore, when you meet, it is not to eat the Lord’s Supper, for in your eating each one takes his own supper first; and one is hungry and another drunk. What? Do you not have houses in which to eat and drink? Or do you despise the church of God and shame those who have nothing? What shall I say to you? Shall I praise you? In this I will not praise you!”  </a:t>
            </a:r>
            <a:endParaRPr lang="en-US" dirty="0">
              <a:effectLst/>
              <a:latin typeface="Times New Roman" panose="02020603050405020304" pitchFamily="18" charset="0"/>
              <a:ea typeface="Times New Roman" panose="02020603050405020304" pitchFamily="18" charset="0"/>
            </a:endParaRPr>
          </a:p>
          <a:p>
            <a:pPr marL="0" marR="0" indent="0" algn="ctr">
              <a:lnSpc>
                <a:spcPct val="107000"/>
              </a:lnSpc>
              <a:spcAft>
                <a:spcPts val="800"/>
              </a:spcAft>
              <a:buNone/>
            </a:pP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16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05000"/>
              </a:lnSpc>
              <a:spcBef>
                <a:spcPts val="1500"/>
              </a:spcBef>
              <a:spcAft>
                <a:spcPts val="750"/>
              </a:spcAft>
              <a:buNone/>
            </a:pPr>
            <a:r>
              <a:rPr lang="en-US" sz="2400" b="1"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 Cor 11:27-34   “IN AN UNWORTHY MANNER”            </a:t>
            </a:r>
            <a:endParaRPr lang="en-US" sz="2400" dirty="0">
              <a:effectLst/>
              <a:latin typeface="Times New Roman" panose="02020603050405020304" pitchFamily="18" charset="0"/>
              <a:ea typeface="Times New Roman" panose="02020603050405020304" pitchFamily="18" charset="0"/>
            </a:endParaRPr>
          </a:p>
          <a:p>
            <a:pPr marL="0" marR="0" indent="0">
              <a:lnSpc>
                <a:spcPct val="105000"/>
              </a:lnSpc>
              <a:spcBef>
                <a:spcPts val="1500"/>
              </a:spcBef>
              <a:spcAft>
                <a:spcPts val="750"/>
              </a:spcAft>
              <a:buNone/>
            </a:pPr>
            <a:r>
              <a:rPr lang="en-US" sz="22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“Therefore, whoever eats the bread or drinks the cup of the Lord in an unworthy manner, shall be guilty of the body and the blood of the Lord. But a man must examine himself, and in so doing he is to eat of the bread and drink of the cup. For whoever eats and drinks, eats and drinks judgement to himself if he does not judge the body rightly</a:t>
            </a:r>
            <a:r>
              <a:rPr lang="en-US" sz="2200" b="1"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For this reason, many of you are weak and sick, and a number sleep.   But if we judged ourselves rightly, we would not be judged. But when we are judged, we are disciplined by the Lord so that we will not be condemned along with the world. So, then my brethren, when you come together to eat, wait for one another. If anyone is hungry, let him eat at home, so that you will not come together for judgement (</a:t>
            </a:r>
            <a:r>
              <a:rPr lang="en-US" sz="2200" i="1"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condemnation)</a:t>
            </a:r>
            <a:r>
              <a:rPr lang="en-US" sz="22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2200" dirty="0">
              <a:effectLst/>
              <a:latin typeface="Times New Roman" panose="02020603050405020304" pitchFamily="18" charset="0"/>
              <a:ea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1046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342900" marR="0" lvl="0" indent="-342900">
              <a:lnSpc>
                <a:spcPct val="105000"/>
              </a:lnSpc>
              <a:spcAft>
                <a:spcPts val="750"/>
              </a:spcAft>
              <a:buFont typeface="+mj-lt"/>
              <a:buAutoNum type="arabicPeriod"/>
            </a:pPr>
            <a:r>
              <a:rPr lang="en-US" sz="2400" b="1" kern="1200" dirty="0">
                <a:solidFill>
                  <a:srgbClr val="000000"/>
                </a:solidFill>
                <a:effectLst/>
                <a:latin typeface="Calibri" panose="020F0502020204030204" pitchFamily="34" charset="0"/>
                <a:ea typeface="Calibri" panose="020F0502020204030204" pitchFamily="34" charset="0"/>
              </a:rPr>
              <a:t>“</a:t>
            </a:r>
            <a:r>
              <a:rPr lang="en-US" sz="2400" kern="1200" dirty="0">
                <a:solidFill>
                  <a:srgbClr val="000000"/>
                </a:solidFill>
                <a:effectLst/>
                <a:latin typeface="Calibri" panose="020F0502020204030204" pitchFamily="34" charset="0"/>
                <a:ea typeface="Calibri" panose="020F0502020204030204" pitchFamily="34" charset="0"/>
              </a:rPr>
              <a:t>Therefore, whoever eats the bread or drinks the cup of the Lord </a:t>
            </a:r>
            <a:r>
              <a:rPr lang="en-US" sz="2400" b="1" kern="1200" dirty="0">
                <a:solidFill>
                  <a:srgbClr val="000000"/>
                </a:solidFill>
                <a:effectLst/>
                <a:latin typeface="Calibri" panose="020F0502020204030204" pitchFamily="34" charset="0"/>
                <a:ea typeface="Calibri" panose="020F0502020204030204" pitchFamily="34" charset="0"/>
              </a:rPr>
              <a:t>in an unworthy manner</a:t>
            </a:r>
            <a:r>
              <a:rPr lang="en-US" sz="2400" kern="1200" dirty="0">
                <a:solidFill>
                  <a:srgbClr val="000000"/>
                </a:solidFill>
                <a:effectLst/>
                <a:latin typeface="Calibri" panose="020F0502020204030204" pitchFamily="34" charset="0"/>
                <a:ea typeface="Calibri" panose="020F0502020204030204" pitchFamily="34" charset="0"/>
              </a:rPr>
              <a:t>” / eats and drinks judgement to himself if he does not judge the body rightly”</a:t>
            </a:r>
          </a:p>
          <a:p>
            <a:pPr marL="0" marR="0" lvl="0" indent="0">
              <a:lnSpc>
                <a:spcPct val="105000"/>
              </a:lnSpc>
              <a:spcAft>
                <a:spcPts val="750"/>
              </a:spcAft>
              <a:buNone/>
            </a:pPr>
            <a:r>
              <a:rPr lang="en-US" sz="2400" dirty="0">
                <a:solidFill>
                  <a:srgbClr val="000000"/>
                </a:solidFill>
                <a:latin typeface="Calibri" panose="020F0502020204030204" pitchFamily="34" charset="0"/>
                <a:ea typeface="Calibri" panose="020F0502020204030204" pitchFamily="34" charset="0"/>
              </a:rPr>
              <a:t>            </a:t>
            </a:r>
            <a:r>
              <a:rPr lang="en-US" sz="2400" i="1" dirty="0">
                <a:solidFill>
                  <a:srgbClr val="000000"/>
                </a:solidFill>
                <a:latin typeface="Calibri" panose="020F0502020204030204" pitchFamily="34" charset="0"/>
                <a:ea typeface="Calibri" panose="020F0502020204030204" pitchFamily="34" charset="0"/>
              </a:rPr>
              <a:t>How does this happen???</a:t>
            </a:r>
            <a:endParaRPr lang="en-US" sz="2400" dirty="0">
              <a:effectLst/>
              <a:latin typeface="Times New Roman" panose="02020603050405020304" pitchFamily="18" charset="0"/>
              <a:ea typeface="Times New Roman" panose="02020603050405020304" pitchFamily="18" charset="0"/>
            </a:endParaRPr>
          </a:p>
          <a:p>
            <a:pPr marL="742950" marR="0" lvl="1" indent="-285750">
              <a:lnSpc>
                <a:spcPct val="105000"/>
              </a:lnSpc>
              <a:spcAft>
                <a:spcPts val="750"/>
              </a:spcAft>
              <a:buFont typeface="+mj-lt"/>
              <a:buAutoNum type="alphaLcPeriod"/>
            </a:pPr>
            <a:r>
              <a:rPr lang="en-US" b="1" dirty="0">
                <a:effectLst/>
                <a:latin typeface="Calibri" panose="020F0502020204030204" pitchFamily="34" charset="0"/>
                <a:ea typeface="Times New Roman" panose="02020603050405020304" pitchFamily="18" charset="0"/>
              </a:rPr>
              <a:t>1 John 2:9,10 “</a:t>
            </a:r>
            <a:r>
              <a:rPr lang="en-US" dirty="0">
                <a:effectLst/>
                <a:latin typeface="Calibri" panose="020F0502020204030204" pitchFamily="34" charset="0"/>
                <a:ea typeface="Times New Roman" panose="02020603050405020304" pitchFamily="18" charset="0"/>
              </a:rPr>
              <a:t>The one who says he is in the Light and yet hates his brother is in the darkness until now.  The </a:t>
            </a:r>
            <a:r>
              <a:rPr lang="en-US" b="1" dirty="0">
                <a:effectLst/>
                <a:latin typeface="Calibri" panose="020F0502020204030204" pitchFamily="34" charset="0"/>
                <a:ea typeface="Times New Roman" panose="02020603050405020304" pitchFamily="18" charset="0"/>
              </a:rPr>
              <a:t>one who loves his brother</a:t>
            </a:r>
            <a:r>
              <a:rPr lang="en-US" dirty="0">
                <a:effectLst/>
                <a:latin typeface="Calibri" panose="020F0502020204030204" pitchFamily="34" charset="0"/>
                <a:ea typeface="Times New Roman" panose="02020603050405020304" pitchFamily="18" charset="0"/>
              </a:rPr>
              <a:t> abides in the Light and there is no cause for stumbling in Him.”    </a:t>
            </a:r>
            <a:endParaRPr lang="en-US" dirty="0">
              <a:effectLst/>
              <a:latin typeface="Times New Roman" panose="02020603050405020304" pitchFamily="18" charset="0"/>
              <a:ea typeface="Times New Roman" panose="02020603050405020304" pitchFamily="18" charset="0"/>
            </a:endParaRPr>
          </a:p>
          <a:p>
            <a:pPr marL="0" marR="0" indent="0">
              <a:lnSpc>
                <a:spcPct val="115000"/>
              </a:lnSpc>
              <a:spcBef>
                <a:spcPts val="0"/>
              </a:spcBef>
              <a:spcAft>
                <a:spcPts val="800"/>
              </a:spcAft>
              <a:buNone/>
            </a:pP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lvl="1" indent="0">
              <a:lnSpc>
                <a:spcPct val="105000"/>
              </a:lnSpc>
              <a:spcAft>
                <a:spcPts val="750"/>
              </a:spcAft>
              <a:buNone/>
            </a:pPr>
            <a:r>
              <a:rPr lang="en-US" b="1" dirty="0">
                <a:effectLst/>
                <a:latin typeface="Calibri" panose="020F0502020204030204" pitchFamily="34" charset="0"/>
                <a:ea typeface="Times New Roman" panose="02020603050405020304" pitchFamily="18" charset="0"/>
              </a:rPr>
              <a:t>b. 1 John 3:10,17  </a:t>
            </a:r>
            <a:r>
              <a:rPr lang="en-US" dirty="0">
                <a:effectLst/>
                <a:latin typeface="Calibri" panose="020F0502020204030204" pitchFamily="34" charset="0"/>
                <a:ea typeface="Times New Roman" panose="02020603050405020304" pitchFamily="18" charset="0"/>
              </a:rPr>
              <a:t>“By this the children of God and the children of the devil are obvious; </a:t>
            </a:r>
            <a:r>
              <a:rPr lang="en-US" i="1" dirty="0">
                <a:effectLst/>
                <a:latin typeface="Calibri" panose="020F0502020204030204" pitchFamily="34" charset="0"/>
                <a:ea typeface="Times New Roman" panose="02020603050405020304" pitchFamily="18" charset="0"/>
              </a:rPr>
              <a:t>anyone who does not practice righteousness is not of God</a:t>
            </a:r>
            <a:r>
              <a:rPr lang="en-US" dirty="0">
                <a:effectLst/>
                <a:latin typeface="Calibri" panose="020F0502020204030204" pitchFamily="34" charset="0"/>
                <a:ea typeface="Times New Roman" panose="02020603050405020304" pitchFamily="18" charset="0"/>
              </a:rPr>
              <a:t>, </a:t>
            </a:r>
            <a:r>
              <a:rPr lang="en-US" b="1" dirty="0">
                <a:effectLst/>
                <a:latin typeface="Calibri" panose="020F0502020204030204" pitchFamily="34" charset="0"/>
                <a:ea typeface="Times New Roman" panose="02020603050405020304" pitchFamily="18" charset="0"/>
              </a:rPr>
              <a:t>nor the one who does not love his brother</a:t>
            </a:r>
            <a:r>
              <a:rPr lang="en-US" dirty="0">
                <a:effectLst/>
                <a:latin typeface="Calibri" panose="020F0502020204030204" pitchFamily="34" charset="0"/>
                <a:ea typeface="Times New Roman" panose="02020603050405020304" pitchFamily="18" charset="0"/>
              </a:rPr>
              <a:t>.” “But whoever has the world’s good, and sees his brother in need and closes his heart against him, how does the love of God abide in Him?”</a:t>
            </a:r>
            <a:endParaRPr lang="en-US" dirty="0">
              <a:effectLst/>
              <a:latin typeface="Times New Roman" panose="02020603050405020304" pitchFamily="18" charset="0"/>
              <a:ea typeface="Times New Roman" panose="02020603050405020304" pitchFamily="18" charset="0"/>
            </a:endParaRPr>
          </a:p>
          <a:p>
            <a:pPr marL="0" indent="0">
              <a:buNone/>
            </a:pPr>
            <a:r>
              <a:rPr lang="en-US" sz="2400" b="1" dirty="0">
                <a:effectLst/>
                <a:latin typeface="Calibri" panose="020F0502020204030204" pitchFamily="34" charset="0"/>
                <a:ea typeface="Aptos" panose="020B0004020202020204" pitchFamily="34" charset="0"/>
              </a:rPr>
              <a:t>c. Mtt 4:22 “</a:t>
            </a:r>
            <a:r>
              <a:rPr lang="en-US" sz="2400" dirty="0">
                <a:effectLst/>
                <a:latin typeface="Calibri" panose="020F0502020204030204" pitchFamily="34" charset="0"/>
                <a:ea typeface="Aptos" panose="020B0004020202020204" pitchFamily="34" charset="0"/>
              </a:rPr>
              <a:t>But I say to you that everyone who is angry with his brother shall be guilty before the court; and whoever says to his brother, ‘You good-for-nothing’, shall be guilty before the supreme court; and whoever says, ‘You fool!’ shall be guilty enough to go into the fiery hell.’” </a:t>
            </a:r>
          </a:p>
          <a:p>
            <a:pPr marL="0" indent="0">
              <a:buNone/>
            </a:pPr>
            <a:r>
              <a:rPr lang="en-US" sz="1200" dirty="0">
                <a:solidFill>
                  <a:srgbClr val="92D050"/>
                </a:solidFill>
                <a:latin typeface="Calibri" panose="020F0502020204030204" pitchFamily="34" charset="0"/>
                <a:ea typeface="Calibri" panose="020F0502020204030204" pitchFamily="34" charset="0"/>
                <a:cs typeface="Times New Roman" panose="02020603050405020304" pitchFamily="18" charset="0"/>
              </a:rPr>
              <a:t>Altar/gift    love neighbor    treat bros. not sinful life     feasting/fasting</a:t>
            </a:r>
          </a:p>
        </p:txBody>
      </p:sp>
    </p:spTree>
    <p:extLst>
      <p:ext uri="{BB962C8B-B14F-4D97-AF65-F5344CB8AC3E}">
        <p14:creationId xmlns:p14="http://schemas.microsoft.com/office/powerpoint/2010/main" val="24384536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lvl="0" indent="0">
              <a:lnSpc>
                <a:spcPct val="105000"/>
              </a:lnSpc>
              <a:spcAft>
                <a:spcPts val="750"/>
              </a:spcAft>
              <a:buNone/>
            </a:pPr>
            <a:r>
              <a:rPr lang="en-US" sz="2400" dirty="0">
                <a:latin typeface="Calibri" panose="020F0502020204030204" pitchFamily="34" charset="0"/>
                <a:ea typeface="Calibri" panose="020F0502020204030204" pitchFamily="34" charset="0"/>
                <a:cs typeface="Times New Roman" panose="02020603050405020304" pitchFamily="18" charset="0"/>
              </a:rPr>
              <a:t>2. </a:t>
            </a:r>
            <a:r>
              <a:rPr lang="en-US" sz="2400" b="1"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For this reason, many of you are weak and sick, and a number sleep (died)</a:t>
            </a:r>
            <a:r>
              <a:rPr lang="en-US" sz="24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r>
              <a:rPr lang="en-US" sz="2400" kern="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1200" kern="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wrong spirit affect </a:t>
            </a:r>
            <a:r>
              <a:rPr lang="en-US" sz="1200" dirty="0">
                <a:effectLst/>
                <a:latin typeface="Times New Roman" panose="02020603050405020304" pitchFamily="18" charset="0"/>
                <a:ea typeface="Times New Roman" panose="02020603050405020304" pitchFamily="18" charset="0"/>
              </a:rPr>
              <a:t> </a:t>
            </a:r>
          </a:p>
          <a:p>
            <a:pPr marL="342900" marR="0" lvl="0" indent="-342900">
              <a:lnSpc>
                <a:spcPct val="105000"/>
              </a:lnSpc>
              <a:spcAft>
                <a:spcPts val="750"/>
              </a:spcAft>
              <a:buFont typeface="Calibri" panose="020F0502020204030204" pitchFamily="34" charset="0"/>
              <a:buAutoNum type="alphaUcPeriod"/>
            </a:pPr>
            <a:r>
              <a:rPr lang="en-US" sz="2400" b="1" kern="1200" dirty="0">
                <a:effectLst/>
                <a:latin typeface="Calibri" panose="020F0502020204030204" pitchFamily="34" charset="0"/>
                <a:ea typeface="Calibri" panose="020F0502020204030204" pitchFamily="34" charset="0"/>
                <a:cs typeface="Times New Roman" panose="02020603050405020304" pitchFamily="18" charset="0"/>
              </a:rPr>
              <a:t>“Weak”: Parable of the Sower – seeds falling into the weeds struggle to survive and become like the dead – unproductive.  </a:t>
            </a:r>
            <a:r>
              <a:rPr lang="en-US" sz="1200" kern="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Talents, olive tree   James warmed and filled        goats           our cross and serve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fontScale="92500" lnSpcReduction="10000"/>
          </a:bodyPr>
          <a:lstStyle/>
          <a:p>
            <a:pPr marL="0" indent="0">
              <a:lnSpc>
                <a:spcPct val="107000"/>
              </a:lnSpc>
              <a:spcBef>
                <a:spcPts val="0"/>
              </a:spcBef>
              <a:spcAft>
                <a:spcPts val="600"/>
              </a:spcAft>
              <a:buNone/>
            </a:pPr>
            <a:r>
              <a:rPr lang="en-US" sz="2400" b="1" kern="1200" dirty="0">
                <a:effectLst/>
                <a:latin typeface="Calibri" panose="020F0502020204030204" pitchFamily="34" charset="0"/>
                <a:ea typeface="Calibri" panose="020F0502020204030204" pitchFamily="34" charset="0"/>
                <a:cs typeface="Times New Roman" panose="02020603050405020304" pitchFamily="18" charset="0"/>
              </a:rPr>
              <a:t>B. “Sick”:</a:t>
            </a:r>
            <a:r>
              <a:rPr lang="en-US" sz="2400" kern="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b="1" kern="1200" dirty="0">
                <a:effectLst/>
                <a:latin typeface="Calibri" panose="020F0502020204030204" pitchFamily="34" charset="0"/>
                <a:ea typeface="Calibri" panose="020F0502020204030204" pitchFamily="34" charset="0"/>
                <a:cs typeface="Times New Roman" panose="02020603050405020304" pitchFamily="18" charset="0"/>
              </a:rPr>
              <a:t>Sower </a:t>
            </a:r>
            <a:r>
              <a:rPr lang="en-US" sz="2400" kern="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b="1" kern="1200" dirty="0">
                <a:effectLst/>
                <a:latin typeface="Calibri" panose="020F0502020204030204" pitchFamily="34" charset="0"/>
                <a:ea typeface="Calibri" panose="020F0502020204030204" pitchFamily="34" charset="0"/>
                <a:cs typeface="Times New Roman" panose="02020603050405020304" pitchFamily="18" charset="0"/>
              </a:rPr>
              <a:t>- seeds falling onto the rock ground – they look healthy and good but soon, because of affliction or persecution fall away.                       </a:t>
            </a:r>
          </a:p>
          <a:p>
            <a:pPr marL="0" indent="0">
              <a:lnSpc>
                <a:spcPct val="107000"/>
              </a:lnSpc>
              <a:spcBef>
                <a:spcPts val="0"/>
              </a:spcBef>
              <a:spcAft>
                <a:spcPts val="600"/>
              </a:spcAft>
              <a:buNone/>
            </a:pPr>
            <a:r>
              <a:rPr lang="en-US" sz="2400" b="1" kern="1200" dirty="0">
                <a:effectLst/>
                <a:latin typeface="Calibri" panose="020F0502020204030204" pitchFamily="34" charset="0"/>
                <a:ea typeface="Calibri" panose="020F0502020204030204" pitchFamily="34" charset="0"/>
                <a:cs typeface="Times New Roman" panose="02020603050405020304" pitchFamily="18" charset="0"/>
              </a:rPr>
              <a:t>Col 2:6-8 “</a:t>
            </a:r>
            <a:r>
              <a:rPr lang="en-US" sz="2400" kern="1200" dirty="0">
                <a:effectLst/>
                <a:latin typeface="Calibri" panose="020F0502020204030204" pitchFamily="34" charset="0"/>
                <a:ea typeface="Calibri" panose="020F0502020204030204" pitchFamily="34" charset="0"/>
                <a:cs typeface="Times New Roman" panose="02020603050405020304" pitchFamily="18" charset="0"/>
              </a:rPr>
              <a:t>Therefore as you have received Christ </a:t>
            </a:r>
            <a:r>
              <a:rPr lang="en-US" sz="2400" kern="1200" dirty="0">
                <a:effectLst/>
                <a:latin typeface="Calibri" panose="020F0502020204030204" pitchFamily="34" charset="0"/>
                <a:ea typeface="Calibri" panose="020F0502020204030204" pitchFamily="34" charset="0"/>
              </a:rPr>
              <a:t>Jesus</a:t>
            </a:r>
            <a:r>
              <a:rPr lang="en-US" sz="2400" kern="1200" dirty="0">
                <a:effectLst/>
                <a:latin typeface="Calibri" panose="020F0502020204030204" pitchFamily="34" charset="0"/>
                <a:ea typeface="Calibri" panose="020F0502020204030204" pitchFamily="34" charset="0"/>
                <a:cs typeface="Times New Roman" panose="02020603050405020304" pitchFamily="18" charset="0"/>
              </a:rPr>
              <a:t> the Lord, so walk in Him, having been firmly rooted and now being built up in Him and established in your faith, just as you were instructed, and overflowing with gratitude. See to it that no one takes you captive through philosophy and empty deception, according to the elementary principles of the world, rather than according to Christ.”           Paul is referring here to the need for us to become knowledgeable and well-grounded in the truth so that we are not led astray. </a:t>
            </a:r>
          </a:p>
          <a:p>
            <a:pPr marL="0" indent="0">
              <a:lnSpc>
                <a:spcPct val="107000"/>
              </a:lnSpc>
              <a:spcBef>
                <a:spcPts val="0"/>
              </a:spcBef>
              <a:spcAft>
                <a:spcPts val="600"/>
              </a:spcAft>
              <a:buNone/>
            </a:pPr>
            <a:r>
              <a:rPr lang="en-US" sz="2400" b="1" kern="1200" dirty="0">
                <a:effectLst/>
                <a:latin typeface="Calibri" panose="020F0502020204030204" pitchFamily="34" charset="0"/>
                <a:ea typeface="Calibri" panose="020F0502020204030204" pitchFamily="34" charset="0"/>
                <a:cs typeface="Times New Roman" panose="02020603050405020304" pitchFamily="18" charset="0"/>
              </a:rPr>
              <a:t>Rom 12:1,2</a:t>
            </a:r>
            <a:r>
              <a:rPr lang="en-US" sz="2400" kern="1200" dirty="0">
                <a:effectLst/>
                <a:latin typeface="Calibri" panose="020F0502020204030204" pitchFamily="34" charset="0"/>
                <a:ea typeface="Calibri" panose="020F0502020204030204" pitchFamily="34" charset="0"/>
                <a:cs typeface="Times New Roman" panose="02020603050405020304" pitchFamily="18" charset="0"/>
              </a:rPr>
              <a:t> “Therefore I urge you, brethren, by the mercies of God, to </a:t>
            </a:r>
            <a:r>
              <a:rPr lang="en-US" sz="2400" kern="1200" dirty="0">
                <a:effectLst/>
                <a:latin typeface="Tempus Sans ITC" panose="04020404030D07020202" pitchFamily="82" charset="0"/>
                <a:ea typeface="Calibri" panose="020F0502020204030204" pitchFamily="34" charset="0"/>
                <a:cs typeface="Times New Roman" panose="02020603050405020304" pitchFamily="18" charset="0"/>
              </a:rPr>
              <a:t>present your bodies a living and holy sacrifice, </a:t>
            </a:r>
            <a:r>
              <a:rPr lang="en-US" sz="2400" kern="1200" dirty="0">
                <a:effectLst/>
                <a:latin typeface="Calibri" panose="020F0502020204030204" pitchFamily="34" charset="0"/>
                <a:ea typeface="Calibri" panose="020F0502020204030204" pitchFamily="34" charset="0"/>
              </a:rPr>
              <a:t>acceptable to God, which is your spiritual service of worship. And </a:t>
            </a:r>
            <a:r>
              <a:rPr lang="en-US" sz="2400" kern="1200" dirty="0">
                <a:effectLst/>
                <a:latin typeface="Tempus Sans ITC" panose="04020404030D07020202" pitchFamily="82" charset="0"/>
                <a:ea typeface="Calibri" panose="020F0502020204030204" pitchFamily="34" charset="0"/>
                <a:cs typeface="Calibri" panose="020F0502020204030204" pitchFamily="34" charset="0"/>
              </a:rPr>
              <a:t>do not be confirmed to this wo</a:t>
            </a:r>
            <a:r>
              <a:rPr lang="en-US" sz="2400" kern="1200" dirty="0">
                <a:effectLst/>
                <a:latin typeface="Calibri" panose="020F0502020204030204" pitchFamily="34" charset="0"/>
                <a:ea typeface="Calibri" panose="020F0502020204030204" pitchFamily="34" charset="0"/>
                <a:cs typeface="Times New Roman" panose="02020603050405020304" pitchFamily="18" charset="0"/>
              </a:rPr>
              <a:t>r</a:t>
            </a:r>
            <a:r>
              <a:rPr lang="en-US" sz="2400" kern="1200" dirty="0">
                <a:effectLst/>
                <a:latin typeface="Tempus Sans ITC" panose="04020404030D07020202" pitchFamily="82" charset="0"/>
                <a:ea typeface="Calibri" panose="020F0502020204030204" pitchFamily="34" charset="0"/>
                <a:cs typeface="Times New Roman" panose="02020603050405020304" pitchFamily="18" charset="0"/>
              </a:rPr>
              <a:t>ld, but be transformed by the renewing of your mind,</a:t>
            </a:r>
            <a:r>
              <a:rPr lang="en-US" sz="2400" kern="1200" dirty="0">
                <a:effectLst/>
                <a:latin typeface="Calibri" panose="020F0502020204030204" pitchFamily="34" charset="0"/>
                <a:ea typeface="Calibri" panose="020F0502020204030204" pitchFamily="34" charset="0"/>
              </a:rPr>
              <a:t> so that you may prove what the will of God is”.</a:t>
            </a:r>
            <a:r>
              <a:rPr lang="en-US" sz="2400" kern="1200" dirty="0">
                <a:effectLst/>
                <a:latin typeface="Tempus Sans ITC" panose="04020404030D07020202" pitchFamily="82" charset="0"/>
                <a:ea typeface="Calibri" panose="020F0502020204030204" pitchFamily="34" charset="0"/>
                <a:cs typeface="Times New Roman" panose="02020603050405020304" pitchFamily="18" charset="0"/>
              </a:rPr>
              <a:t> </a:t>
            </a:r>
            <a:endParaRPr lang="en-US" sz="36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86432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lnSpcReduction="10000"/>
          </a:bodyPr>
          <a:lstStyle/>
          <a:p>
            <a:pPr marL="0" marR="0" indent="0">
              <a:lnSpc>
                <a:spcPct val="115000"/>
              </a:lnSpc>
              <a:spcAft>
                <a:spcPts val="800"/>
              </a:spcAft>
              <a:buNone/>
            </a:pPr>
            <a:r>
              <a:rPr lang="en-US" sz="2400" b="1"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Summary:   </a:t>
            </a:r>
            <a:r>
              <a:rPr lang="en-US" sz="24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“Therefore, whoever eats the bread or drinks the cup of the Lord in an unworthy manner . . . . eats and drinks judgement to himself if he does not judge the body rightly</a:t>
            </a:r>
            <a:r>
              <a:rPr lang="en-US" sz="2400" b="1"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b="1" dirty="0">
                <a:solidFill>
                  <a:srgbClr val="92D050"/>
                </a:solidFill>
                <a:latin typeface="Calibri" panose="020F0502020204030204" pitchFamily="34" charset="0"/>
                <a:ea typeface="Calibri" panose="020F0502020204030204" pitchFamily="34" charset="0"/>
                <a:cs typeface="Times New Roman" panose="02020603050405020304" pitchFamily="18" charset="0"/>
              </a:rPr>
              <a:t>  </a:t>
            </a:r>
            <a:r>
              <a:rPr lang="en-US" sz="1200" b="1" dirty="0" err="1">
                <a:solidFill>
                  <a:srgbClr val="92D050"/>
                </a:solidFill>
                <a:latin typeface="Calibri" panose="020F0502020204030204" pitchFamily="34" charset="0"/>
                <a:ea typeface="Calibri" panose="020F0502020204030204" pitchFamily="34" charset="0"/>
                <a:cs typeface="Times New Roman" panose="02020603050405020304" pitchFamily="18" charset="0"/>
              </a:rPr>
              <a:t>rltnshps</a:t>
            </a:r>
            <a:r>
              <a:rPr lang="en-US" sz="1200" b="1" dirty="0">
                <a:solidFill>
                  <a:srgbClr val="92D050"/>
                </a:solidFill>
                <a:latin typeface="Calibri" panose="020F0502020204030204" pitchFamily="34" charset="0"/>
                <a:ea typeface="Calibri" panose="020F0502020204030204" pitchFamily="34" charset="0"/>
                <a:cs typeface="Times New Roman" panose="02020603050405020304" pitchFamily="18" charset="0"/>
              </a:rPr>
              <a:t> affect      no divisive spirit         gift/altar</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Aft>
                <a:spcPts val="800"/>
              </a:spcAft>
              <a:buNone/>
            </a:pPr>
            <a:r>
              <a:rPr lang="en-US" sz="2400" b="1" kern="1200" dirty="0">
                <a:effectLst/>
                <a:latin typeface="Calibri" panose="020F0502020204030204" pitchFamily="34" charset="0"/>
                <a:ea typeface="Calibri" panose="020F0502020204030204" pitchFamily="34" charset="0"/>
                <a:cs typeface="Times New Roman" panose="02020603050405020304" pitchFamily="18" charset="0"/>
              </a:rPr>
              <a:t>Rom 16:17 “</a:t>
            </a:r>
            <a:r>
              <a:rPr lang="en-US" sz="2400" kern="1200" dirty="0">
                <a:effectLst/>
                <a:latin typeface="Calibri" panose="020F0502020204030204" pitchFamily="34" charset="0"/>
                <a:ea typeface="Calibri" panose="020F0502020204030204" pitchFamily="34" charset="0"/>
                <a:cs typeface="Times New Roman" panose="02020603050405020304" pitchFamily="18" charset="0"/>
              </a:rPr>
              <a:t>Now I urge you, brethren, keep your eye on those who cause dissensions and hindrances contrary to the teaching which you learned, and turn away from them.”   </a:t>
            </a:r>
          </a:p>
          <a:p>
            <a:pPr marL="0" marR="0" indent="0">
              <a:lnSpc>
                <a:spcPct val="115000"/>
              </a:lnSpc>
              <a:spcAft>
                <a:spcPts val="800"/>
              </a:spcAft>
              <a:buNone/>
            </a:pPr>
            <a:r>
              <a:rPr lang="en-US" sz="2400" b="1" kern="1200" dirty="0">
                <a:effectLst/>
                <a:latin typeface="Calibri" panose="020F0502020204030204" pitchFamily="34" charset="0"/>
                <a:ea typeface="Calibri" panose="020F0502020204030204" pitchFamily="34" charset="0"/>
                <a:cs typeface="Times New Roman" panose="02020603050405020304" pitchFamily="18" charset="0"/>
              </a:rPr>
              <a:t>Gal 6:1 “</a:t>
            </a:r>
            <a:r>
              <a:rPr lang="en-US" sz="2400" kern="1200" dirty="0">
                <a:effectLst/>
                <a:latin typeface="Calibri" panose="020F0502020204030204" pitchFamily="34" charset="0"/>
                <a:ea typeface="Calibri" panose="020F0502020204030204" pitchFamily="34" charset="0"/>
                <a:cs typeface="Times New Roman" panose="02020603050405020304" pitchFamily="18" charset="0"/>
              </a:rPr>
              <a:t>Brethren, even if anyone is caught in any trespass, you who are spiritual, </a:t>
            </a:r>
            <a:r>
              <a:rPr lang="en-US" sz="2400" kern="1200" dirty="0">
                <a:effectLst/>
                <a:latin typeface="Tempus Sans ITC" panose="04020404030D07020202" pitchFamily="82" charset="0"/>
                <a:ea typeface="Calibri" panose="020F0502020204030204" pitchFamily="34" charset="0"/>
                <a:cs typeface="Times New Roman" panose="02020603050405020304" pitchFamily="18" charset="0"/>
              </a:rPr>
              <a:t>restore such a one in a spirit of gentleness</a:t>
            </a:r>
            <a:r>
              <a:rPr lang="en-US" sz="2400" kern="1200" dirty="0">
                <a:effectLst/>
                <a:latin typeface="Calibri" panose="020F0502020204030204" pitchFamily="34" charset="0"/>
                <a:ea typeface="Calibri" panose="020F0502020204030204" pitchFamily="34" charset="0"/>
                <a:cs typeface="Times New Roman" panose="02020603050405020304" pitchFamily="18" charset="0"/>
              </a:rPr>
              <a:t>; each one looking to yourself, so that you too will not be tempted.”      </a:t>
            </a:r>
          </a:p>
          <a:p>
            <a:pPr marL="0" marR="0" indent="0">
              <a:lnSpc>
                <a:spcPct val="115000"/>
              </a:lnSpc>
              <a:spcAft>
                <a:spcPts val="800"/>
              </a:spcAft>
              <a:buNone/>
            </a:pPr>
            <a:r>
              <a:rPr lang="en-US" sz="2400" b="1" kern="1200" dirty="0">
                <a:effectLst/>
                <a:latin typeface="Calibri" panose="020F0502020204030204" pitchFamily="34" charset="0"/>
                <a:ea typeface="Calibri" panose="020F0502020204030204" pitchFamily="34" charset="0"/>
                <a:cs typeface="Times New Roman" panose="02020603050405020304" pitchFamily="18" charset="0"/>
              </a:rPr>
              <a:t>2 </a:t>
            </a:r>
            <a:r>
              <a:rPr lang="en-US" sz="2400" b="1" kern="1200" dirty="0" err="1">
                <a:effectLst/>
                <a:latin typeface="Calibri" panose="020F0502020204030204" pitchFamily="34" charset="0"/>
                <a:ea typeface="Calibri" panose="020F0502020204030204" pitchFamily="34" charset="0"/>
                <a:cs typeface="Times New Roman" panose="02020603050405020304" pitchFamily="18" charset="0"/>
              </a:rPr>
              <a:t>Thess</a:t>
            </a:r>
            <a:r>
              <a:rPr lang="en-US" sz="2400" b="1" kern="1200" dirty="0">
                <a:effectLst/>
                <a:latin typeface="Calibri" panose="020F0502020204030204" pitchFamily="34" charset="0"/>
                <a:ea typeface="Calibri" panose="020F0502020204030204" pitchFamily="34" charset="0"/>
                <a:cs typeface="Times New Roman" panose="02020603050405020304" pitchFamily="18" charset="0"/>
              </a:rPr>
              <a:t> 3:15 “</a:t>
            </a:r>
            <a:r>
              <a:rPr lang="en-US" sz="2400" kern="1200" dirty="0">
                <a:effectLst/>
                <a:latin typeface="Calibri" panose="020F0502020204030204" pitchFamily="34" charset="0"/>
                <a:ea typeface="Calibri" panose="020F0502020204030204" pitchFamily="34" charset="0"/>
                <a:cs typeface="Times New Roman" panose="02020603050405020304" pitchFamily="18" charset="0"/>
              </a:rPr>
              <a:t>Yet </a:t>
            </a:r>
            <a:r>
              <a:rPr lang="en-US" sz="2400" kern="1200" dirty="0">
                <a:effectLst/>
                <a:latin typeface="Tempus Sans ITC" panose="04020404030D07020202" pitchFamily="82" charset="0"/>
                <a:ea typeface="Calibri" panose="020F0502020204030204" pitchFamily="34" charset="0"/>
                <a:cs typeface="Times New Roman" panose="02020603050405020304" pitchFamily="18" charset="0"/>
              </a:rPr>
              <a:t>do </a:t>
            </a:r>
            <a:r>
              <a:rPr lang="en-US" sz="2400" b="1" kern="1200" dirty="0">
                <a:effectLst/>
                <a:latin typeface="Tempus Sans ITC" panose="04020404030D07020202" pitchFamily="82" charset="0"/>
                <a:ea typeface="Calibri" panose="020F0502020204030204" pitchFamily="34" charset="0"/>
                <a:cs typeface="Times New Roman" panose="02020603050405020304" pitchFamily="18" charset="0"/>
              </a:rPr>
              <a:t>not</a:t>
            </a:r>
            <a:r>
              <a:rPr lang="en-US" sz="2400" kern="1200" dirty="0">
                <a:effectLst/>
                <a:latin typeface="Tempus Sans ITC" panose="04020404030D07020202" pitchFamily="82" charset="0"/>
                <a:ea typeface="Calibri" panose="020F0502020204030204" pitchFamily="34" charset="0"/>
                <a:cs typeface="Times New Roman" panose="02020603050405020304" pitchFamily="18" charset="0"/>
              </a:rPr>
              <a:t> regard him as an enemy</a:t>
            </a:r>
            <a:r>
              <a:rPr lang="en-US" sz="2400" kern="1200" dirty="0">
                <a:effectLst/>
                <a:latin typeface="Calibri" panose="020F0502020204030204" pitchFamily="34" charset="0"/>
                <a:ea typeface="Calibri" panose="020F0502020204030204" pitchFamily="34" charset="0"/>
                <a:cs typeface="Times New Roman" panose="02020603050405020304" pitchFamily="18" charset="0"/>
              </a:rPr>
              <a:t> but admonish him as a brother.”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28950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kern="1200" dirty="0">
                <a:effectLst/>
                <a:latin typeface="Calibri" panose="020F0502020204030204" pitchFamily="34" charset="0"/>
                <a:ea typeface="Calibri" panose="020F0502020204030204" pitchFamily="34" charset="0"/>
                <a:cs typeface="Times New Roman" panose="02020603050405020304" pitchFamily="18" charset="0"/>
              </a:rPr>
              <a:t>I offer these verses as an example of the attitude which ought to be operating within our hearts. We approach our family members with love and compassion and keep relationships honoring the “UNITY” which Christ expects of us: </a:t>
            </a:r>
          </a:p>
          <a:p>
            <a:pPr marL="0" indent="0">
              <a:lnSpc>
                <a:spcPct val="107000"/>
              </a:lnSpc>
              <a:spcBef>
                <a:spcPts val="0"/>
              </a:spcBef>
              <a:spcAft>
                <a:spcPts val="600"/>
              </a:spcAft>
              <a:buNone/>
            </a:pPr>
            <a:endParaRPr lang="en-US" sz="800" b="1" kern="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2400" b="1" kern="1200" dirty="0">
                <a:effectLst/>
                <a:latin typeface="Calibri" panose="020F0502020204030204" pitchFamily="34" charset="0"/>
                <a:ea typeface="Calibri" panose="020F0502020204030204" pitchFamily="34" charset="0"/>
                <a:cs typeface="Times New Roman" panose="02020603050405020304" pitchFamily="18" charset="0"/>
              </a:rPr>
              <a:t>John 17:20,21   “</a:t>
            </a:r>
            <a:r>
              <a:rPr lang="en-US" sz="2400" kern="1200" dirty="0">
                <a:effectLst/>
                <a:latin typeface="Calibri" panose="020F0502020204030204" pitchFamily="34" charset="0"/>
                <a:ea typeface="Calibri" panose="020F0502020204030204" pitchFamily="34" charset="0"/>
                <a:cs typeface="Times New Roman" panose="02020603050405020304" pitchFamily="18" charset="0"/>
              </a:rPr>
              <a:t>I do not ask on behalf of these alone (</a:t>
            </a:r>
            <a:r>
              <a:rPr lang="en-US" sz="2400" i="1" kern="1200" dirty="0">
                <a:effectLst/>
                <a:latin typeface="Calibri" panose="020F0502020204030204" pitchFamily="34" charset="0"/>
                <a:ea typeface="Calibri" panose="020F0502020204030204" pitchFamily="34" charset="0"/>
                <a:cs typeface="Times New Roman" panose="02020603050405020304" pitchFamily="18" charset="0"/>
              </a:rPr>
              <a:t>Apostles</a:t>
            </a:r>
            <a:r>
              <a:rPr lang="en-US" sz="2400" kern="1200" dirty="0">
                <a:effectLst/>
                <a:latin typeface="Calibri" panose="020F0502020204030204" pitchFamily="34" charset="0"/>
                <a:ea typeface="Calibri" panose="020F0502020204030204" pitchFamily="34" charset="0"/>
                <a:cs typeface="Times New Roman" panose="02020603050405020304" pitchFamily="18" charset="0"/>
              </a:rPr>
              <a:t>), but for those also who believe in Me through their word; that they may all be one; even as You, Father, are in Me and I in You, that they may also be in Us, </a:t>
            </a:r>
            <a:r>
              <a:rPr lang="en-US" sz="2400" b="1" kern="1200" dirty="0">
                <a:effectLst/>
                <a:latin typeface="Calibri" panose="020F0502020204030204" pitchFamily="34" charset="0"/>
                <a:ea typeface="Calibri" panose="020F0502020204030204" pitchFamily="34" charset="0"/>
                <a:cs typeface="Times New Roman" panose="02020603050405020304" pitchFamily="18" charset="0"/>
              </a:rPr>
              <a:t>so that the world may believe that You sent Me</a:t>
            </a:r>
            <a:r>
              <a:rPr lang="en-US" sz="2400" kern="1200" dirty="0">
                <a:effectLst/>
                <a:latin typeface="Calibri" panose="020F0502020204030204" pitchFamily="34" charset="0"/>
                <a:ea typeface="Calibri" panose="020F0502020204030204" pitchFamily="34" charset="0"/>
                <a:cs typeface="Times New Roman" panose="02020603050405020304" pitchFamily="18" charset="0"/>
              </a:rPr>
              <a:t>.”  Our light will shine and bring glory to God if we live up to His expectations and our souls will be united with Him in the presence of God when He comes again.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35498520"/>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386</TotalTime>
  <Words>1151</Words>
  <Application>Microsoft Office PowerPoint</Application>
  <PresentationFormat>On-screen Show (4:3)</PresentationFormat>
  <Paragraphs>29</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Aptos</vt:lpstr>
      <vt:lpstr>Arial</vt:lpstr>
      <vt:lpstr>Calibri</vt:lpstr>
      <vt:lpstr>Calibri Light</vt:lpstr>
      <vt:lpstr>Tempus Sans ITC</vt:lpstr>
      <vt:lpstr>Times New Roman</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52</cp:revision>
  <dcterms:created xsi:type="dcterms:W3CDTF">2019-04-11T15:26:57Z</dcterms:created>
  <dcterms:modified xsi:type="dcterms:W3CDTF">2025-03-05T17:00:57Z</dcterms:modified>
</cp:coreProperties>
</file>