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9" r:id="rId4"/>
    <p:sldId id="317" r:id="rId5"/>
    <p:sldId id="316" r:id="rId6"/>
    <p:sldId id="311" r:id="rId7"/>
    <p:sldId id="327" r:id="rId8"/>
    <p:sldId id="326" r:id="rId9"/>
    <p:sldId id="325" r:id="rId10"/>
    <p:sldId id="324" r:id="rId11"/>
    <p:sldId id="32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EC18B950-A07F-4BD5-98B2-CCFC05F5849C}"/>
    <pc:docChg chg="undo custSel modSld">
      <pc:chgData name="James Young" userId="7f8d7c9cdb576883" providerId="LiveId" clId="{EC18B950-A07F-4BD5-98B2-CCFC05F5849C}" dt="2025-03-24T17:34:38.070" v="816" actId="20577"/>
      <pc:docMkLst>
        <pc:docMk/>
      </pc:docMkLst>
      <pc:sldChg chg="modSp mod">
        <pc:chgData name="James Young" userId="7f8d7c9cdb576883" providerId="LiveId" clId="{EC18B950-A07F-4BD5-98B2-CCFC05F5849C}" dt="2025-03-24T17:09:43.230" v="433" actId="20577"/>
        <pc:sldMkLst>
          <pc:docMk/>
          <pc:sldMk cId="3390102180" sldId="311"/>
        </pc:sldMkLst>
        <pc:spChg chg="mod">
          <ac:chgData name="James Young" userId="7f8d7c9cdb576883" providerId="LiveId" clId="{EC18B950-A07F-4BD5-98B2-CCFC05F5849C}" dt="2025-03-24T17:09:43.230" v="433" actId="20577"/>
          <ac:spMkLst>
            <pc:docMk/>
            <pc:sldMk cId="3390102180" sldId="311"/>
            <ac:spMk id="3" creationId="{708276BC-A706-40B5-B51D-6AA00A059507}"/>
          </ac:spMkLst>
        </pc:spChg>
      </pc:sldChg>
      <pc:sldChg chg="modSp mod">
        <pc:chgData name="James Young" userId="7f8d7c9cdb576883" providerId="LiveId" clId="{EC18B950-A07F-4BD5-98B2-CCFC05F5849C}" dt="2025-03-24T17:05:19.181" v="429" actId="6549"/>
        <pc:sldMkLst>
          <pc:docMk/>
          <pc:sldMk cId="2438453614" sldId="316"/>
        </pc:sldMkLst>
        <pc:spChg chg="mod">
          <ac:chgData name="James Young" userId="7f8d7c9cdb576883" providerId="LiveId" clId="{EC18B950-A07F-4BD5-98B2-CCFC05F5849C}" dt="2025-03-24T17:05:19.181" v="429" actId="6549"/>
          <ac:spMkLst>
            <pc:docMk/>
            <pc:sldMk cId="2438453614" sldId="316"/>
            <ac:spMk id="3" creationId="{708276BC-A706-40B5-B51D-6AA00A059507}"/>
          </ac:spMkLst>
        </pc:spChg>
      </pc:sldChg>
      <pc:sldChg chg="modSp mod">
        <pc:chgData name="James Young" userId="7f8d7c9cdb576883" providerId="LiveId" clId="{EC18B950-A07F-4BD5-98B2-CCFC05F5849C}" dt="2025-03-24T17:02:11.028" v="427" actId="20577"/>
        <pc:sldMkLst>
          <pc:docMk/>
          <pc:sldMk cId="2029461572" sldId="317"/>
        </pc:sldMkLst>
        <pc:spChg chg="mod">
          <ac:chgData name="James Young" userId="7f8d7c9cdb576883" providerId="LiveId" clId="{EC18B950-A07F-4BD5-98B2-CCFC05F5849C}" dt="2025-03-24T17:02:11.028" v="427" actId="20577"/>
          <ac:spMkLst>
            <pc:docMk/>
            <pc:sldMk cId="2029461572" sldId="317"/>
            <ac:spMk id="3" creationId="{708276BC-A706-40B5-B51D-6AA00A059507}"/>
          </ac:spMkLst>
        </pc:spChg>
      </pc:sldChg>
      <pc:sldChg chg="modSp mod">
        <pc:chgData name="James Young" userId="7f8d7c9cdb576883" providerId="LiveId" clId="{EC18B950-A07F-4BD5-98B2-CCFC05F5849C}" dt="2025-03-24T17:00:36.336" v="425" actId="20577"/>
        <pc:sldMkLst>
          <pc:docMk/>
          <pc:sldMk cId="2681046262" sldId="319"/>
        </pc:sldMkLst>
        <pc:spChg chg="mod">
          <ac:chgData name="James Young" userId="7f8d7c9cdb576883" providerId="LiveId" clId="{EC18B950-A07F-4BD5-98B2-CCFC05F5849C}" dt="2025-03-24T17:00:36.336" v="425" actId="20577"/>
          <ac:spMkLst>
            <pc:docMk/>
            <pc:sldMk cId="2681046262" sldId="319"/>
            <ac:spMk id="3" creationId="{708276BC-A706-40B5-B51D-6AA00A059507}"/>
          </ac:spMkLst>
        </pc:spChg>
      </pc:sldChg>
      <pc:sldChg chg="modSp mod">
        <pc:chgData name="James Young" userId="7f8d7c9cdb576883" providerId="LiveId" clId="{EC18B950-A07F-4BD5-98B2-CCFC05F5849C}" dt="2025-03-24T17:34:38.070" v="816" actId="20577"/>
        <pc:sldMkLst>
          <pc:docMk/>
          <pc:sldMk cId="645947338" sldId="323"/>
        </pc:sldMkLst>
        <pc:spChg chg="mod">
          <ac:chgData name="James Young" userId="7f8d7c9cdb576883" providerId="LiveId" clId="{EC18B950-A07F-4BD5-98B2-CCFC05F5849C}" dt="2025-03-24T17:34:38.070" v="816" actId="20577"/>
          <ac:spMkLst>
            <pc:docMk/>
            <pc:sldMk cId="645947338" sldId="323"/>
            <ac:spMk id="3" creationId="{708276BC-A706-40B5-B51D-6AA00A059507}"/>
          </ac:spMkLst>
        </pc:spChg>
      </pc:sldChg>
      <pc:sldChg chg="modSp mod">
        <pc:chgData name="James Young" userId="7f8d7c9cdb576883" providerId="LiveId" clId="{EC18B950-A07F-4BD5-98B2-CCFC05F5849C}" dt="2025-03-24T17:33:58.223" v="812" actId="20577"/>
        <pc:sldMkLst>
          <pc:docMk/>
          <pc:sldMk cId="4031329310" sldId="324"/>
        </pc:sldMkLst>
        <pc:spChg chg="mod">
          <ac:chgData name="James Young" userId="7f8d7c9cdb576883" providerId="LiveId" clId="{EC18B950-A07F-4BD5-98B2-CCFC05F5849C}" dt="2025-03-24T17:33:58.223" v="812" actId="20577"/>
          <ac:spMkLst>
            <pc:docMk/>
            <pc:sldMk cId="4031329310" sldId="324"/>
            <ac:spMk id="3" creationId="{708276BC-A706-40B5-B51D-6AA00A059507}"/>
          </ac:spMkLst>
        </pc:spChg>
      </pc:sldChg>
      <pc:sldChg chg="modSp mod">
        <pc:chgData name="James Young" userId="7f8d7c9cdb576883" providerId="LiveId" clId="{EC18B950-A07F-4BD5-98B2-CCFC05F5849C}" dt="2025-03-24T17:31:36.742" v="752" actId="20577"/>
        <pc:sldMkLst>
          <pc:docMk/>
          <pc:sldMk cId="2535498520" sldId="325"/>
        </pc:sldMkLst>
        <pc:spChg chg="mod">
          <ac:chgData name="James Young" userId="7f8d7c9cdb576883" providerId="LiveId" clId="{EC18B950-A07F-4BD5-98B2-CCFC05F5849C}" dt="2025-03-24T17:31:36.742" v="752" actId="20577"/>
          <ac:spMkLst>
            <pc:docMk/>
            <pc:sldMk cId="2535498520" sldId="325"/>
            <ac:spMk id="3" creationId="{708276BC-A706-40B5-B51D-6AA00A059507}"/>
          </ac:spMkLst>
        </pc:spChg>
      </pc:sldChg>
      <pc:sldChg chg="modSp mod">
        <pc:chgData name="James Young" userId="7f8d7c9cdb576883" providerId="LiveId" clId="{EC18B950-A07F-4BD5-98B2-CCFC05F5849C}" dt="2025-03-24T17:16:31.203" v="611" actId="20577"/>
        <pc:sldMkLst>
          <pc:docMk/>
          <pc:sldMk cId="3328950240" sldId="326"/>
        </pc:sldMkLst>
        <pc:spChg chg="mod">
          <ac:chgData name="James Young" userId="7f8d7c9cdb576883" providerId="LiveId" clId="{EC18B950-A07F-4BD5-98B2-CCFC05F5849C}" dt="2025-03-24T17:16:31.203" v="611" actId="20577"/>
          <ac:spMkLst>
            <pc:docMk/>
            <pc:sldMk cId="3328950240" sldId="326"/>
            <ac:spMk id="3" creationId="{708276BC-A706-40B5-B51D-6AA00A059507}"/>
          </ac:spMkLst>
        </pc:spChg>
      </pc:sldChg>
      <pc:sldChg chg="modSp mod">
        <pc:chgData name="James Young" userId="7f8d7c9cdb576883" providerId="LiveId" clId="{EC18B950-A07F-4BD5-98B2-CCFC05F5849C}" dt="2025-03-24T17:11:51.288" v="450" actId="20577"/>
        <pc:sldMkLst>
          <pc:docMk/>
          <pc:sldMk cId="1318643211" sldId="327"/>
        </pc:sldMkLst>
        <pc:spChg chg="mod">
          <ac:chgData name="James Young" userId="7f8d7c9cdb576883" providerId="LiveId" clId="{EC18B950-A07F-4BD5-98B2-CCFC05F5849C}" dt="2025-03-24T17:11:51.288" v="450" actId="20577"/>
          <ac:spMkLst>
            <pc:docMk/>
            <pc:sldMk cId="1318643211" sldId="327"/>
            <ac:spMk id="3" creationId="{708276BC-A706-40B5-B51D-6AA00A05950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3/24/2025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457200" marR="0">
              <a:lnSpc>
                <a:spcPct val="115000"/>
              </a:lnSpc>
              <a:spcAft>
                <a:spcPts val="800"/>
              </a:spcAft>
              <a:buNone/>
            </a:pP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OUR Mission:    Acts 8:4 “</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Therefore, those who had been scattered went about preaching the word.”    In the course of living their lives, Scripture shares what was most important about how they lived – they were ambassadors for God’s kingdom – </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2 Cor 5:20 “</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Therefore, </a:t>
            </a:r>
            <a:r>
              <a:rPr lang="en-US" sz="2200" b="1" kern="0" dirty="0">
                <a:effectLst/>
                <a:latin typeface="Times New Roman" panose="02020603050405020304" pitchFamily="18" charset="0"/>
                <a:ea typeface="Times New Roman" panose="02020603050405020304" pitchFamily="18" charset="0"/>
                <a:cs typeface="Times New Roman" panose="02020603050405020304" pitchFamily="18" charset="0"/>
              </a:rPr>
              <a:t>we are ambassadors for Christ,  </a:t>
            </a:r>
            <a:r>
              <a:rPr lang="en-US" sz="2200" kern="0" dirty="0">
                <a:effectLst/>
                <a:latin typeface="Tempus Sans ITC" panose="04020404030D07020202" pitchFamily="82" charset="0"/>
                <a:ea typeface="Times New Roman" panose="02020603050405020304" pitchFamily="18" charset="0"/>
                <a:cs typeface="Times New Roman" panose="02020603050405020304" pitchFamily="18" charset="0"/>
              </a:rPr>
              <a:t>as though  God were making an appeal through us”</a:t>
            </a: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2200" kern="0" dirty="0">
                <a:effectLst/>
                <a:latin typeface="Times New Roman" panose="02020603050405020304" pitchFamily="18" charset="0"/>
                <a:ea typeface="Times New Roman" panose="02020603050405020304" pitchFamily="18" charset="0"/>
                <a:cs typeface="Times New Roman" panose="02020603050405020304" pitchFamily="18" charset="0"/>
              </a:rPr>
              <a:t>Those who were scattered due to persecution “went about preaching the word.” They, like us, were fulfilling the Great Commission. None of those who scattered preached from a pulpit. They preached to their new neighbors. They preached to their fellow countrymen—unbelieving Jews. They preached in the marketplace as they sold their goods to Jews and Gentiles alike. They wanted the world to know the good news of salvation through Jesus Christ. They shared the Gospel where and when they could. </a:t>
            </a:r>
            <a:endParaRPr lang="en-US" sz="2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Do we have the same desire – that those who are lost and condemned should receive the message of salvation? </a:t>
            </a:r>
          </a:p>
          <a:p>
            <a:pPr marL="0" indent="0">
              <a:lnSpc>
                <a:spcPct val="107000"/>
              </a:lnSpc>
              <a:spcBef>
                <a:spcPts val="0"/>
              </a:spcBef>
              <a:spcAft>
                <a:spcPts val="600"/>
              </a:spcAft>
              <a:buNone/>
            </a:pPr>
            <a:endParaRPr lang="en-US" sz="1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Do we take the opportunities given to us to share the name of Christ? </a:t>
            </a:r>
          </a:p>
          <a:p>
            <a:pPr marL="0" indent="0">
              <a:lnSpc>
                <a:spcPct val="107000"/>
              </a:lnSpc>
              <a:spcBef>
                <a:spcPts val="0"/>
              </a:spcBef>
              <a:spcAft>
                <a:spcPts val="600"/>
              </a:spcAft>
              <a:buNone/>
            </a:pPr>
            <a:endParaRPr lang="en-US" sz="1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Are we being ambassadors and being the light that God desires of us?  </a:t>
            </a:r>
          </a:p>
          <a:p>
            <a:pPr marL="0" indent="0">
              <a:lnSpc>
                <a:spcPct val="107000"/>
              </a:lnSpc>
              <a:spcBef>
                <a:spcPts val="0"/>
              </a:spcBef>
              <a:spcAft>
                <a:spcPts val="600"/>
              </a:spcAft>
              <a:buNone/>
            </a:pPr>
            <a:endParaRPr lang="en-US" sz="1000" kern="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Questions to ponder!!!!</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Aft>
                <a:spcPts val="800"/>
              </a:spcAft>
              <a:buNone/>
            </a:pPr>
            <a:r>
              <a:rPr lang="en-US" sz="3200" b="1" kern="1800" dirty="0">
                <a:effectLst/>
                <a:latin typeface="Times New Roman" panose="02020603050405020304" pitchFamily="18" charset="0"/>
                <a:ea typeface="Times New Roman" panose="02020603050405020304" pitchFamily="18" charset="0"/>
                <a:cs typeface="Times New Roman" panose="02020603050405020304" pitchFamily="18" charset="0"/>
              </a:rPr>
              <a:t>The 12 Apostles </a:t>
            </a:r>
          </a:p>
          <a:p>
            <a:pPr marL="0" marR="0" algn="ctr">
              <a:lnSpc>
                <a:spcPct val="115000"/>
              </a:lnSpc>
              <a:spcAft>
                <a:spcPts val="800"/>
              </a:spcAft>
              <a:buNone/>
            </a:pPr>
            <a:r>
              <a:rPr lang="en-US" sz="3200" b="1" kern="1800" dirty="0">
                <a:effectLst/>
                <a:latin typeface="Times New Roman" panose="02020603050405020304" pitchFamily="18" charset="0"/>
                <a:ea typeface="Times New Roman" panose="02020603050405020304" pitchFamily="18" charset="0"/>
                <a:cs typeface="Times New Roman" panose="02020603050405020304" pitchFamily="18" charset="0"/>
              </a:rPr>
              <a:t>and </a:t>
            </a:r>
          </a:p>
          <a:p>
            <a:pPr marL="0" marR="0" algn="ctr">
              <a:lnSpc>
                <a:spcPct val="115000"/>
              </a:lnSpc>
              <a:spcAft>
                <a:spcPts val="800"/>
              </a:spcAft>
              <a:buNone/>
            </a:pPr>
            <a:r>
              <a:rPr lang="en-US" sz="3200" b="1" kern="1800" dirty="0">
                <a:effectLst/>
                <a:latin typeface="Times New Roman" panose="02020603050405020304" pitchFamily="18" charset="0"/>
                <a:ea typeface="Times New Roman" panose="02020603050405020304" pitchFamily="18" charset="0"/>
                <a:cs typeface="Times New Roman" panose="02020603050405020304" pitchFamily="18" charset="0"/>
              </a:rPr>
              <a:t>Us!</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gn="ctr">
              <a:lnSpc>
                <a:spcPct val="115000"/>
              </a:lnSpc>
              <a:spcAft>
                <a:spcPts val="800"/>
              </a:spcAft>
              <a:buNone/>
            </a:pPr>
            <a:r>
              <a:rPr lang="en-US" b="1" kern="1800" dirty="0">
                <a:effectLst/>
                <a:latin typeface="Times New Roman" panose="02020603050405020304" pitchFamily="18" charset="0"/>
                <a:ea typeface="Times New Roman" panose="02020603050405020304" pitchFamily="18" charset="0"/>
                <a:cs typeface="Times New Roman" panose="02020603050405020304" pitchFamily="18" charset="0"/>
              </a:rPr>
              <a:t>The 12 Apostles and Us!</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b="1" kern="0" dirty="0">
                <a:effectLst/>
                <a:latin typeface="Times New Roman" panose="02020603050405020304" pitchFamily="18" charset="0"/>
                <a:ea typeface="Times New Roman" panose="02020603050405020304" pitchFamily="18" charset="0"/>
                <a:cs typeface="Times New Roman" panose="02020603050405020304" pitchFamily="18" charset="0"/>
              </a:rPr>
              <a:t>Mark 3:13-19 “</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And He went up on the mountain and summoned</a:t>
            </a:r>
            <a:r>
              <a:rPr lang="en-US" kern="0" dirty="0">
                <a:latin typeface="Times New Roman" panose="02020603050405020304" pitchFamily="18" charset="0"/>
                <a:ea typeface="Times New Roman" panose="02020603050405020304" pitchFamily="18" charset="0"/>
                <a:cs typeface="Times New Roman" panose="02020603050405020304" pitchFamily="18" charset="0"/>
              </a:rPr>
              <a:t> those He wanted, a</a:t>
            </a:r>
            <a:r>
              <a:rPr lang="en-US" kern="0" dirty="0">
                <a:effectLst/>
                <a:latin typeface="Times New Roman" panose="02020603050405020304" pitchFamily="18" charset="0"/>
                <a:ea typeface="Times New Roman" panose="02020603050405020304" pitchFamily="18" charset="0"/>
                <a:cs typeface="Times New Roman" panose="02020603050405020304" pitchFamily="18" charset="0"/>
              </a:rPr>
              <a:t>nd they came to Him. And He appointed twelve, so that they would be with Him and that He could send them out to preach and to have authority to cast out the demons. And He appointed the twelve: Simon (who He named Peter), and …(the other 10) and Judas Iscariot, who betrayed Him.”  </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342900" marR="0" lvl="0" indent="-342900">
              <a:lnSpc>
                <a:spcPct val="115000"/>
              </a:lnSpc>
              <a:buFont typeface="+mj-lt"/>
              <a:buAutoNum type="arabicPeriod"/>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When these disciples are called, they respond and come to Him.</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kern="0" dirty="0">
                <a:effectLst/>
                <a:latin typeface="Tempus Sans ITC" panose="04020404030D07020202" pitchFamily="82" charset="0"/>
                <a:ea typeface="Times New Roman" panose="02020603050405020304" pitchFamily="18" charset="0"/>
                <a:cs typeface="Times New Roman" panose="02020603050405020304" pitchFamily="18" charset="0"/>
              </a:rPr>
              <a:t>With regards to that, how are we doing with our calling?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buFont typeface="+mj-lt"/>
              <a:buAutoNum type="alphaLcPeriod"/>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I Peter 2:20,21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…But if when you do what is right and suffer for it - you patiently endure it and this finds favor with God. For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you have been called</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for this purpose, since Christ also suffered for you, leaving you an example for you to follow in His steps.”  </a:t>
            </a:r>
            <a:r>
              <a:rPr lang="en-US" sz="2000" kern="0" dirty="0">
                <a:effectLst/>
                <a:latin typeface="Tempus Sans ITC" panose="04020404030D07020202" pitchFamily="82" charset="0"/>
                <a:ea typeface="Times New Roman" panose="02020603050405020304" pitchFamily="18" charset="0"/>
                <a:cs typeface="Times New Roman" panose="02020603050405020304" pitchFamily="18" charset="0"/>
              </a:rPr>
              <a:t>(cross carrying? </a:t>
            </a:r>
            <a:r>
              <a:rPr lang="en-US" sz="2000" b="1" kern="0" dirty="0">
                <a:effectLst/>
                <a:latin typeface="Tempus Sans ITC" panose="04020404030D07020202" pitchFamily="82" charset="0"/>
                <a:ea typeface="Times New Roman" panose="02020603050405020304" pitchFamily="18" charset="0"/>
                <a:cs typeface="Times New Roman" panose="02020603050405020304" pitchFamily="18" charset="0"/>
              </a:rPr>
              <a:t>2 Tim 3:12 “</a:t>
            </a:r>
            <a:r>
              <a:rPr lang="en-US" sz="2000" kern="0" dirty="0">
                <a:effectLst/>
                <a:latin typeface="Tempus Sans ITC" panose="04020404030D07020202" pitchFamily="82" charset="0"/>
                <a:ea typeface="Times New Roman" panose="02020603050405020304" pitchFamily="18" charset="0"/>
                <a:cs typeface="Times New Roman" panose="02020603050405020304" pitchFamily="18" charset="0"/>
              </a:rPr>
              <a:t>Indeed, all who desire to live godly in Christ Jesus will be persecuted. </a:t>
            </a:r>
            <a:r>
              <a:rPr lang="en-US" sz="2000" b="1" kern="0" dirty="0">
                <a:effectLst/>
                <a:latin typeface="Tempus Sans ITC" panose="04020404030D07020202" pitchFamily="82" charset="0"/>
                <a:ea typeface="Times New Roman" panose="02020603050405020304" pitchFamily="18" charset="0"/>
                <a:cs typeface="Times New Roman" panose="02020603050405020304" pitchFamily="18" charset="0"/>
              </a:rPr>
              <a:t>Rom 8:17 “</a:t>
            </a:r>
            <a:r>
              <a:rPr lang="en-US" sz="2000" i="1" kern="100" dirty="0">
                <a:effectLst/>
                <a:latin typeface="Aptos" panose="020B0004020202020204" pitchFamily="34" charset="0"/>
                <a:ea typeface="Aptos" panose="020B0004020202020204" pitchFamily="34" charset="0"/>
                <a:cs typeface="Times New Roman" panose="02020603050405020304" pitchFamily="18" charset="0"/>
              </a:rPr>
              <a:t>“Now if we are children, then we are heirs—heirs of God and co-heirs with Christ, if indeed we share in his sufferings in order that we may also share in His glory.”</a:t>
            </a:r>
            <a:r>
              <a:rPr lang="en-US" sz="2000" kern="0" dirty="0">
                <a:effectLst/>
                <a:latin typeface="Tempus Sans ITC" panose="04020404030D07020202" pitchFamily="82" charset="0"/>
                <a:ea typeface="Times New Roman" panose="02020603050405020304" pitchFamily="18" charset="0"/>
                <a:cs typeface="Times New Roman" panose="02020603050405020304" pitchFamily="18" charset="0"/>
              </a:rPr>
              <a:t>)</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lphaLcPeriod"/>
            </a:pP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Eph 2:10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For we are His workmanship,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created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in Christ Jesus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for good works</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which God prepared beforehand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so that we would walk in them</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000" b="1" kern="0" dirty="0">
                <a:effectLst/>
                <a:latin typeface="Times New Roman" panose="02020603050405020304" pitchFamily="18" charset="0"/>
                <a:ea typeface="Times New Roman" panose="02020603050405020304" pitchFamily="18" charset="0"/>
              </a:rPr>
              <a:t>c. 2 Thess 1:11 “</a:t>
            </a:r>
            <a:r>
              <a:rPr lang="en-US" sz="2000" kern="0" dirty="0">
                <a:effectLst/>
                <a:latin typeface="Times New Roman" panose="02020603050405020304" pitchFamily="18" charset="0"/>
                <a:ea typeface="Times New Roman" panose="02020603050405020304" pitchFamily="18" charset="0"/>
              </a:rPr>
              <a:t>To this end also we pray for you always, that our God will count you </a:t>
            </a:r>
            <a:r>
              <a:rPr lang="en-US" sz="2000" b="1" kern="0" dirty="0">
                <a:effectLst/>
                <a:latin typeface="Times New Roman" panose="02020603050405020304" pitchFamily="18" charset="0"/>
                <a:ea typeface="Times New Roman" panose="02020603050405020304" pitchFamily="18" charset="0"/>
              </a:rPr>
              <a:t>worthy of your calling</a:t>
            </a:r>
            <a:r>
              <a:rPr lang="en-US" sz="2000" kern="0" dirty="0">
                <a:effectLst/>
                <a:latin typeface="Times New Roman" panose="02020603050405020304" pitchFamily="18" charset="0"/>
                <a:ea typeface="Times New Roman" panose="02020603050405020304" pitchFamily="18" charset="0"/>
              </a:rPr>
              <a:t> and fulfill every desire for goodness and the </a:t>
            </a:r>
            <a:r>
              <a:rPr lang="en-US" sz="2000" b="1" kern="0" dirty="0">
                <a:effectLst/>
                <a:latin typeface="Times New Roman" panose="02020603050405020304" pitchFamily="18" charset="0"/>
                <a:ea typeface="Times New Roman" panose="02020603050405020304" pitchFamily="18" charset="0"/>
              </a:rPr>
              <a:t>work of faith with power</a:t>
            </a:r>
            <a:r>
              <a:rPr lang="en-US" sz="2000" kern="0" dirty="0">
                <a:effectLst/>
                <a:latin typeface="Times New Roman" panose="02020603050405020304" pitchFamily="18" charset="0"/>
                <a:ea typeface="Times New Roman" panose="02020603050405020304" pitchFamily="18" charset="0"/>
              </a:rPr>
              <a:t>.”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lvl="0" indent="0">
              <a:lnSpc>
                <a:spcPct val="115000"/>
              </a:lnSpc>
              <a:buNone/>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2.  Why were 12 chosen?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In all likelihood He chose 12 in order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for them</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to symbolize the twelve tribes of Israel and in them we will find the embodiment of what true Israel was supposed to be like. Neither historical Israel nor the Apostles were perfect, but it/they fulfilled their purpose: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Mtt 28:19,20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Go therefore and make disciples of all the nations, baptizing them in the name of the Father and the Son and the Holy Spirit, teaching them to observe all that I have commanded you; and lo’, I am with you always, even to the end of the age.”</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Aft>
                <a:spcPts val="800"/>
              </a:spcAft>
              <a:buFont typeface="+mj-lt"/>
              <a:buAutoNum type="alphaLcPeriod"/>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Eph 4:22-24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in reference to your former manner of life, you lay aside the old self, which is being corrupted in accordance with the lusts of deceit, and that you be renewed in the spirit of your mind, and put on the new self, which in the likeness of God has been created in righteousness and holiness of the truth.”</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US" sz="2000" b="1" kern="0" dirty="0">
                <a:effectLst/>
                <a:latin typeface="Times New Roman" panose="02020603050405020304" pitchFamily="18" charset="0"/>
                <a:ea typeface="Times New Roman" panose="02020603050405020304" pitchFamily="18" charset="0"/>
              </a:rPr>
              <a:t>Gal 2:20; 5:22 “</a:t>
            </a:r>
            <a:r>
              <a:rPr lang="en-US" sz="2000" kern="0" dirty="0">
                <a:effectLst/>
                <a:latin typeface="Times New Roman" panose="02020603050405020304" pitchFamily="18" charset="0"/>
                <a:ea typeface="Times New Roman" panose="02020603050405020304" pitchFamily="18" charset="0"/>
              </a:rPr>
              <a:t>I have been crucified with Christ, and I no longer live, but Christ lies in me.”  “Now those who belong to Christ Jesus have crucified the flesh with it passions and desires.”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rPr>
              <a:t>3.  The next question to think about is why has Mark     (</a:t>
            </a:r>
            <a:r>
              <a:rPr lang="en-US" sz="2000" i="1" kern="0" dirty="0">
                <a:effectLst/>
                <a:latin typeface="Times New Roman" panose="02020603050405020304" pitchFamily="18" charset="0"/>
                <a:ea typeface="Times New Roman" panose="02020603050405020304" pitchFamily="18" charset="0"/>
              </a:rPr>
              <a:t>and Matthew 10</a:t>
            </a:r>
            <a:r>
              <a:rPr lang="en-US" sz="2400" b="1" kern="0" dirty="0">
                <a:effectLst/>
                <a:latin typeface="Times New Roman" panose="02020603050405020304" pitchFamily="18" charset="0"/>
                <a:ea typeface="Times New Roman" panose="02020603050405020304" pitchFamily="18" charset="0"/>
              </a:rPr>
              <a:t>) recorded the names of these 12? </a:t>
            </a:r>
            <a:r>
              <a:rPr lang="en-US" sz="2400" kern="0" dirty="0">
                <a:effectLst/>
                <a:latin typeface="Times New Roman" panose="02020603050405020304" pitchFamily="18" charset="0"/>
                <a:ea typeface="Times New Roman" panose="02020603050405020304" pitchFamily="18" charset="0"/>
              </a:rPr>
              <a:t>Maybe it was to highlight that Jesus used ordinary men for his extraordinary mission. None of the men listed came from nobility or the upper class. Aside from Matthew who had his own tax collection business these men were simply everyday tradesmen. They were not political or religious leaders before their calling.        </a:t>
            </a:r>
            <a:r>
              <a:rPr lang="en-US" sz="2400" b="1" kern="0" dirty="0">
                <a:effectLst/>
                <a:latin typeface="Times New Roman" panose="02020603050405020304" pitchFamily="18" charset="0"/>
                <a:ea typeface="Times New Roman" panose="02020603050405020304" pitchFamily="18" charset="0"/>
              </a:rPr>
              <a:t>Acts 4:13 “</a:t>
            </a:r>
            <a:r>
              <a:rPr lang="en-US" sz="2400" kern="0" dirty="0">
                <a:effectLst/>
                <a:latin typeface="Times New Roman" panose="02020603050405020304" pitchFamily="18" charset="0"/>
                <a:ea typeface="Times New Roman" panose="02020603050405020304" pitchFamily="18" charset="0"/>
              </a:rPr>
              <a:t>Now as they observed the confidence of Peter and John and understood that they were uneducated and untrained men, they were amazed and began to recognize them as having been with Jesus.”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b="1" kern="0" dirty="0">
                <a:effectLst/>
                <a:latin typeface="Times New Roman" panose="02020603050405020304" pitchFamily="18" charset="0"/>
                <a:ea typeface="Times New Roman" panose="02020603050405020304" pitchFamily="18" charset="0"/>
                <a:cs typeface="Times New Roman" panose="02020603050405020304" pitchFamily="18" charset="0"/>
              </a:rPr>
              <a:t>Why might Peter be named first (and everywhere the list is given) and Judas last?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Judas </a:t>
            </a:r>
            <a:r>
              <a:rPr lang="en-US" sz="2400" kern="0" dirty="0">
                <a:latin typeface="Times New Roman" panose="02020603050405020304" pitchFamily="18" charset="0"/>
                <a:ea typeface="Times New Roman" panose="02020603050405020304" pitchFamily="18" charset="0"/>
                <a:cs typeface="Times New Roman" panose="02020603050405020304" pitchFamily="18" charset="0"/>
              </a:rPr>
              <a:t>may be</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 named last because of his special significance in the story of Christ.    In Jesus’ special prayer to the Father in John 17:11,12 He prays for the safekeeping of His chosen men except for “the son of perdition” to whom falls the purposed betrayal. </a:t>
            </a:r>
            <a:r>
              <a:rPr lang="en-US" sz="2400"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We should keep in mind that Judas was chosen because of the heart that he had; remember he was the one who was stealing from the money box (John 12:6). So it is understandable that he stands apart from the rest of Jesus’ followers.  </a:t>
            </a:r>
            <a:r>
              <a:rPr lang="en-US" sz="2400" kern="0" dirty="0">
                <a:effectLst/>
                <a:latin typeface="Times New Roman" panose="02020603050405020304" pitchFamily="18" charset="0"/>
                <a:ea typeface="Times New Roman" panose="02020603050405020304" pitchFamily="18" charset="0"/>
                <a:cs typeface="Times New Roman" panose="02020603050405020304" pitchFamily="18" charset="0"/>
              </a:rPr>
              <a:t>Peter, on the other hand, was first and prominent in so many ways – and not always in a positive way. The question that may spring from this is where do we fall in our lives?  Consider:</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342900" marR="0" lvl="0" indent="-342900">
              <a:lnSpc>
                <a:spcPct val="115000"/>
              </a:lnSpc>
              <a:buFont typeface="+mj-lt"/>
              <a:buAutoNum type="arabi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Consider: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buFont typeface="+mj-lt"/>
              <a:buAutoNum type="alpha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Parable of Sower – rocks = desertion;  weeds = fruitless;  good soil = productive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buFont typeface="+mj-lt"/>
              <a:buAutoNum type="alpha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Parable of talents – 5 talents = 5 more;  2 talents = 2 more;  1 = buried</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buFont typeface="+mj-lt"/>
              <a:buAutoNum type="alpha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Parables of found treasure and sold all to get it   or  Parable of rich man with his barns saving all for self  and/or   the rich man with Lazarus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buFont typeface="+mj-lt"/>
              <a:buAutoNum type="alpha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We should all be asking what are we doing with Jesus?  </a:t>
            </a:r>
            <a:r>
              <a:rPr lang="en-US" sz="1800" b="1" kern="0" dirty="0">
                <a:effectLst/>
                <a:latin typeface="Times New Roman" panose="02020603050405020304" pitchFamily="18" charset="0"/>
                <a:ea typeface="Times New Roman" panose="02020603050405020304" pitchFamily="18" charset="0"/>
                <a:cs typeface="Times New Roman" panose="02020603050405020304" pitchFamily="18" charset="0"/>
              </a:rPr>
              <a:t>1 Thess 5:16-21 </a:t>
            </a: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illustrates a life with the Holy Spirit and the love of God living within us:</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15000"/>
              </a:lnSpc>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Rejoice always                                   </a:t>
            </a:r>
            <a:r>
              <a:rPr lang="en-US" sz="1050"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(half empty?  Silver lining?  Believe Rom 8:28)</a:t>
            </a:r>
            <a:endParaRPr lang="en-US" sz="105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15000"/>
              </a:lnSpc>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Pray without ceasing                         </a:t>
            </a:r>
            <a:r>
              <a:rPr lang="en-US" sz="1050" kern="0" dirty="0">
                <a:solidFill>
                  <a:srgbClr val="00B050"/>
                </a:solidFill>
                <a:latin typeface="Times New Roman" panose="02020603050405020304" pitchFamily="18" charset="0"/>
                <a:ea typeface="Times New Roman" panose="02020603050405020304" pitchFamily="18" charset="0"/>
                <a:cs typeface="Times New Roman" panose="02020603050405020304" pitchFamily="18" charset="0"/>
              </a:rPr>
              <a:t>(good and/or bad)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15000"/>
              </a:lnSpc>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In everything give thanks                   </a:t>
            </a:r>
            <a:r>
              <a:rPr lang="en-US" sz="1050"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  “      Rom 8:28)</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15000"/>
              </a:lnSpc>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Do not quench the Spirit                      </a:t>
            </a:r>
            <a:r>
              <a:rPr lang="en-US" sz="1050"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Sower</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15000"/>
              </a:lnSpc>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But examine everything carefully; hold fast to that which is good </a:t>
            </a:r>
            <a:r>
              <a:rPr lang="en-US" sz="1000" kern="0" dirty="0">
                <a:solidFill>
                  <a:srgbClr val="00B050"/>
                </a:solidFill>
                <a:effectLst/>
                <a:latin typeface="Times New Roman" panose="02020603050405020304" pitchFamily="18" charset="0"/>
                <a:ea typeface="Times New Roman" panose="02020603050405020304" pitchFamily="18" charset="0"/>
                <a:cs typeface="Times New Roman" panose="02020603050405020304" pitchFamily="18" charset="0"/>
              </a:rPr>
              <a:t>2Tim3:16</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lnSpc>
                <a:spcPct val="115000"/>
              </a:lnSpc>
              <a:spcAft>
                <a:spcPts val="800"/>
              </a:spcAft>
              <a:buFont typeface="+mj-lt"/>
              <a:buAutoNum type="romanLcPeriod"/>
            </a:pPr>
            <a:r>
              <a:rPr lang="en-US" sz="1800" kern="0" dirty="0">
                <a:effectLst/>
                <a:latin typeface="Times New Roman" panose="02020603050405020304" pitchFamily="18" charset="0"/>
                <a:ea typeface="Times New Roman" panose="02020603050405020304" pitchFamily="18" charset="0"/>
                <a:cs typeface="Times New Roman" panose="02020603050405020304" pitchFamily="18" charset="0"/>
              </a:rPr>
              <a:t>Abstain from every form of evil</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fontScale="92500"/>
          </a:bodyPr>
          <a:lstStyle/>
          <a:p>
            <a:pPr marL="0" marR="0" lvl="0" indent="0">
              <a:lnSpc>
                <a:spcPct val="115000"/>
              </a:lnSpc>
              <a:buNone/>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5. Jesus’ Mission:</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kern="0" dirty="0">
                <a:latin typeface="Times New Roman" panose="02020603050405020304" pitchFamily="18" charset="0"/>
                <a:ea typeface="Times New Roman" panose="02020603050405020304" pitchFamily="18" charset="0"/>
                <a:cs typeface="Times New Roman" panose="02020603050405020304" pitchFamily="18" charset="0"/>
              </a:rPr>
              <a:t>M</a:t>
            </a:r>
            <a:r>
              <a:rPr lang="en-US" sz="1800" b="1" kern="0" dirty="0">
                <a:effectLst/>
                <a:latin typeface="Times New Roman" panose="02020603050405020304" pitchFamily="18" charset="0"/>
                <a:ea typeface="Times New Roman" panose="02020603050405020304" pitchFamily="18" charset="0"/>
              </a:rPr>
              <a:t>ark 3:13-19 “</a:t>
            </a:r>
            <a:r>
              <a:rPr lang="en-US" sz="1800" kern="0" dirty="0">
                <a:effectLst/>
                <a:latin typeface="Times New Roman" panose="02020603050405020304" pitchFamily="18" charset="0"/>
                <a:ea typeface="Times New Roman" panose="02020603050405020304" pitchFamily="18" charset="0"/>
              </a:rPr>
              <a:t>And He went up on the mountain and summoned those He wanted and they came to Him. And He appointed twelve, so that they would be with Him and that He could send them out to preach and to have authority to cast out the demons.” </a:t>
            </a:r>
            <a:r>
              <a:rPr lang="en-US" sz="2000" kern="100" dirty="0">
                <a:latin typeface="Aptos" panose="020B0004020202020204" pitchFamily="34" charset="0"/>
                <a:ea typeface="Times New Roman" panose="02020603050405020304" pitchFamily="18" charset="0"/>
                <a:cs typeface="Times New Roman" panose="02020603050405020304" pitchFamily="18" charset="0"/>
              </a:rPr>
              <a:t>                                                   </a:t>
            </a:r>
          </a:p>
          <a:p>
            <a:pPr marL="0" marR="0" lvl="0" indent="0">
              <a:lnSpc>
                <a:spcPct val="115000"/>
              </a:lnSpc>
              <a:buNone/>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Their Mission:  “to know and learn -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they could be with Him and He could then send them out to preach, and to have authority to cast out the demons.”  Their mission was to lay the foundation of the Church. </a:t>
            </a:r>
          </a:p>
          <a:p>
            <a:pPr marL="0" marR="0" lvl="0" indent="0">
              <a:lnSpc>
                <a:spcPct val="115000"/>
              </a:lnSpc>
              <a:buNone/>
            </a:pP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Eph 2:19, 20  </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Paul speaks of Jesus as the “cornerstone” of the newly formed “household of God” which was “built on the foundation of the apostles and prophets.”            </a:t>
            </a:r>
          </a:p>
          <a:p>
            <a:pPr marL="0" marR="0" lvl="0" indent="0">
              <a:lnSpc>
                <a:spcPct val="115000"/>
              </a:lnSpc>
              <a:buNone/>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Paul writes in </a:t>
            </a:r>
            <a:r>
              <a:rPr lang="en-US" sz="2000" b="1" kern="0" dirty="0">
                <a:effectLst/>
                <a:latin typeface="Times New Roman" panose="02020603050405020304" pitchFamily="18" charset="0"/>
                <a:ea typeface="Times New Roman" panose="02020603050405020304" pitchFamily="18" charset="0"/>
                <a:cs typeface="Times New Roman" panose="02020603050405020304" pitchFamily="18" charset="0"/>
              </a:rPr>
              <a:t>2 Cor 12:12</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“The signs of a true apostle were </a:t>
            </a:r>
            <a:r>
              <a:rPr lang="en-US" sz="2000" kern="0" dirty="0">
                <a:latin typeface="Tempus Sans ITC" panose="04020404030D07020202" pitchFamily="82" charset="0"/>
                <a:ea typeface="Times New Roman" panose="02020603050405020304" pitchFamily="18" charset="0"/>
                <a:cs typeface="Times New Roman" panose="02020603050405020304" pitchFamily="18" charset="0"/>
              </a:rPr>
              <a:t>(shown)</a:t>
            </a: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 by signs and wonders and miracles.” That is what they did - not what we can/should do. </a:t>
            </a:r>
          </a:p>
          <a:p>
            <a:pPr marL="0" marR="0" lvl="0" indent="0">
              <a:lnSpc>
                <a:spcPct val="115000"/>
              </a:lnSpc>
              <a:buNone/>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Perhaps this explains why the Great Commission does not include the command to heal sickness and cast out demons. It may also explain why when Paul writes about the qualifications for elders and deacons - he does not include the miraculous gifts.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434</TotalTime>
  <Words>1401</Words>
  <Application>Microsoft Office PowerPoint</Application>
  <PresentationFormat>On-screen Show (4:3)</PresentationFormat>
  <Paragraphs>43</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2025-03-24T17:34:46Z</dcterms:modified>
</cp:coreProperties>
</file>