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307" r:id="rId2"/>
    <p:sldId id="296" r:id="rId3"/>
    <p:sldId id="317" r:id="rId4"/>
    <p:sldId id="316" r:id="rId5"/>
    <p:sldId id="341" r:id="rId6"/>
    <p:sldId id="326" r:id="rId7"/>
    <p:sldId id="333" r:id="rId8"/>
    <p:sldId id="332" r:id="rId9"/>
    <p:sldId id="337" r:id="rId10"/>
    <p:sldId id="340" r:id="rId11"/>
    <p:sldId id="342" r:id="rId12"/>
    <p:sldId id="347" r:id="rId13"/>
    <p:sldId id="346" r:id="rId14"/>
    <p:sldId id="343" r:id="rId15"/>
    <p:sldId id="344"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BFC603-F078-483A-96A7-904B69A2B9C9}" v="14" dt="2026-10-21T15:23:32.5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4" autoAdjust="0"/>
    <p:restoredTop sz="94660"/>
  </p:normalViewPr>
  <p:slideViewPr>
    <p:cSldViewPr snapToGrid="0">
      <p:cViewPr varScale="1">
        <p:scale>
          <a:sx n="111" d="100"/>
          <a:sy n="111" d="100"/>
        </p:scale>
        <p:origin x="1662" y="24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Young" userId="7f8d7c9cdb576883" providerId="LiveId" clId="{CB16DE9E-3AA6-4238-BE96-44A894DEE4D6}"/>
    <pc:docChg chg="custSel addSld delSld modSld">
      <pc:chgData name="James Young" userId="7f8d7c9cdb576883" providerId="LiveId" clId="{CB16DE9E-3AA6-4238-BE96-44A894DEE4D6}" dt="2026-10-21T15:24:17.785" v="75" actId="20577"/>
      <pc:docMkLst>
        <pc:docMk/>
      </pc:docMkLst>
      <pc:sldChg chg="modSp mod">
        <pc:chgData name="James Young" userId="7f8d7c9cdb576883" providerId="LiveId" clId="{CB16DE9E-3AA6-4238-BE96-44A894DEE4D6}" dt="2026-10-21T15:13:17.669" v="10" actId="20577"/>
        <pc:sldMkLst>
          <pc:docMk/>
          <pc:sldMk cId="2838560389" sldId="296"/>
        </pc:sldMkLst>
        <pc:spChg chg="mod">
          <ac:chgData name="James Young" userId="7f8d7c9cdb576883" providerId="LiveId" clId="{CB16DE9E-3AA6-4238-BE96-44A894DEE4D6}" dt="2026-10-21T15:13:17.669" v="10" actId="20577"/>
          <ac:spMkLst>
            <pc:docMk/>
            <pc:sldMk cId="2838560389" sldId="296"/>
            <ac:spMk id="3" creationId="{708276BC-A706-40B5-B51D-6AA00A059507}"/>
          </ac:spMkLst>
        </pc:spChg>
      </pc:sldChg>
      <pc:sldChg chg="modSp mod">
        <pc:chgData name="James Young" userId="7f8d7c9cdb576883" providerId="LiveId" clId="{CB16DE9E-3AA6-4238-BE96-44A894DEE4D6}" dt="2026-10-21T15:15:04.942" v="23" actId="255"/>
        <pc:sldMkLst>
          <pc:docMk/>
          <pc:sldMk cId="2438453614" sldId="316"/>
        </pc:sldMkLst>
        <pc:spChg chg="mod">
          <ac:chgData name="James Young" userId="7f8d7c9cdb576883" providerId="LiveId" clId="{CB16DE9E-3AA6-4238-BE96-44A894DEE4D6}" dt="2026-10-21T15:15:04.942" v="23" actId="255"/>
          <ac:spMkLst>
            <pc:docMk/>
            <pc:sldMk cId="2438453614" sldId="316"/>
            <ac:spMk id="3" creationId="{708276BC-A706-40B5-B51D-6AA00A059507}"/>
          </ac:spMkLst>
        </pc:spChg>
      </pc:sldChg>
      <pc:sldChg chg="modSp mod">
        <pc:chgData name="James Young" userId="7f8d7c9cdb576883" providerId="LiveId" clId="{CB16DE9E-3AA6-4238-BE96-44A894DEE4D6}" dt="2026-10-21T15:14:20.582" v="20" actId="27636"/>
        <pc:sldMkLst>
          <pc:docMk/>
          <pc:sldMk cId="2029461572" sldId="317"/>
        </pc:sldMkLst>
        <pc:spChg chg="mod">
          <ac:chgData name="James Young" userId="7f8d7c9cdb576883" providerId="LiveId" clId="{CB16DE9E-3AA6-4238-BE96-44A894DEE4D6}" dt="2026-10-21T15:14:20.582" v="20" actId="27636"/>
          <ac:spMkLst>
            <pc:docMk/>
            <pc:sldMk cId="2029461572" sldId="317"/>
            <ac:spMk id="3" creationId="{708276BC-A706-40B5-B51D-6AA00A059507}"/>
          </ac:spMkLst>
        </pc:spChg>
      </pc:sldChg>
      <pc:sldChg chg="modSp mod">
        <pc:chgData name="James Young" userId="7f8d7c9cdb576883" providerId="LiveId" clId="{CB16DE9E-3AA6-4238-BE96-44A894DEE4D6}" dt="2026-10-21T15:16:16.708" v="28" actId="255"/>
        <pc:sldMkLst>
          <pc:docMk/>
          <pc:sldMk cId="3328950240" sldId="326"/>
        </pc:sldMkLst>
        <pc:spChg chg="mod">
          <ac:chgData name="James Young" userId="7f8d7c9cdb576883" providerId="LiveId" clId="{CB16DE9E-3AA6-4238-BE96-44A894DEE4D6}" dt="2026-10-21T15:16:16.708" v="28" actId="255"/>
          <ac:spMkLst>
            <pc:docMk/>
            <pc:sldMk cId="3328950240" sldId="326"/>
            <ac:spMk id="3" creationId="{708276BC-A706-40B5-B51D-6AA00A059507}"/>
          </ac:spMkLst>
        </pc:spChg>
      </pc:sldChg>
      <pc:sldChg chg="modSp mod">
        <pc:chgData name="James Young" userId="7f8d7c9cdb576883" providerId="LiveId" clId="{CB16DE9E-3AA6-4238-BE96-44A894DEE4D6}" dt="2026-10-21T15:18:04.488" v="43" actId="20577"/>
        <pc:sldMkLst>
          <pc:docMk/>
          <pc:sldMk cId="3270483536" sldId="332"/>
        </pc:sldMkLst>
        <pc:spChg chg="mod">
          <ac:chgData name="James Young" userId="7f8d7c9cdb576883" providerId="LiveId" clId="{CB16DE9E-3AA6-4238-BE96-44A894DEE4D6}" dt="2026-10-21T15:18:04.488" v="43" actId="20577"/>
          <ac:spMkLst>
            <pc:docMk/>
            <pc:sldMk cId="3270483536" sldId="332"/>
            <ac:spMk id="3" creationId="{9B8F403C-9230-0156-946C-CC152F669928}"/>
          </ac:spMkLst>
        </pc:spChg>
      </pc:sldChg>
      <pc:sldChg chg="modSp mod">
        <pc:chgData name="James Young" userId="7f8d7c9cdb576883" providerId="LiveId" clId="{CB16DE9E-3AA6-4238-BE96-44A894DEE4D6}" dt="2026-10-21T15:17:11.500" v="37" actId="255"/>
        <pc:sldMkLst>
          <pc:docMk/>
          <pc:sldMk cId="701459834" sldId="333"/>
        </pc:sldMkLst>
        <pc:spChg chg="mod">
          <ac:chgData name="James Young" userId="7f8d7c9cdb576883" providerId="LiveId" clId="{CB16DE9E-3AA6-4238-BE96-44A894DEE4D6}" dt="2026-10-21T15:17:11.500" v="37" actId="255"/>
          <ac:spMkLst>
            <pc:docMk/>
            <pc:sldMk cId="701459834" sldId="333"/>
            <ac:spMk id="3" creationId="{C6A3E0F6-D84A-CD71-BF0C-277BA342E860}"/>
          </ac:spMkLst>
        </pc:spChg>
      </pc:sldChg>
      <pc:sldChg chg="modSp mod">
        <pc:chgData name="James Young" userId="7f8d7c9cdb576883" providerId="LiveId" clId="{CB16DE9E-3AA6-4238-BE96-44A894DEE4D6}" dt="2026-10-21T15:18:42.389" v="45" actId="255"/>
        <pc:sldMkLst>
          <pc:docMk/>
          <pc:sldMk cId="2227301378" sldId="337"/>
        </pc:sldMkLst>
        <pc:spChg chg="mod">
          <ac:chgData name="James Young" userId="7f8d7c9cdb576883" providerId="LiveId" clId="{CB16DE9E-3AA6-4238-BE96-44A894DEE4D6}" dt="2026-10-21T15:18:42.389" v="45" actId="255"/>
          <ac:spMkLst>
            <pc:docMk/>
            <pc:sldMk cId="2227301378" sldId="337"/>
            <ac:spMk id="3" creationId="{D05E6D88-420B-FCA0-F7DE-E4E2393197E6}"/>
          </ac:spMkLst>
        </pc:spChg>
      </pc:sldChg>
      <pc:sldChg chg="modSp mod">
        <pc:chgData name="James Young" userId="7f8d7c9cdb576883" providerId="LiveId" clId="{CB16DE9E-3AA6-4238-BE96-44A894DEE4D6}" dt="2026-10-21T15:19:53.446" v="48" actId="27636"/>
        <pc:sldMkLst>
          <pc:docMk/>
          <pc:sldMk cId="1142503779" sldId="340"/>
        </pc:sldMkLst>
        <pc:spChg chg="mod">
          <ac:chgData name="James Young" userId="7f8d7c9cdb576883" providerId="LiveId" clId="{CB16DE9E-3AA6-4238-BE96-44A894DEE4D6}" dt="2026-10-21T15:19:53.446" v="48" actId="27636"/>
          <ac:spMkLst>
            <pc:docMk/>
            <pc:sldMk cId="1142503779" sldId="340"/>
            <ac:spMk id="3" creationId="{49ACF999-3B9D-2B7A-4CD5-D2F7AC4FD6B4}"/>
          </ac:spMkLst>
        </pc:spChg>
      </pc:sldChg>
      <pc:sldChg chg="modSp mod">
        <pc:chgData name="James Young" userId="7f8d7c9cdb576883" providerId="LiveId" clId="{CB16DE9E-3AA6-4238-BE96-44A894DEE4D6}" dt="2026-10-21T15:15:42.433" v="26" actId="255"/>
        <pc:sldMkLst>
          <pc:docMk/>
          <pc:sldMk cId="434400825" sldId="341"/>
        </pc:sldMkLst>
        <pc:spChg chg="mod">
          <ac:chgData name="James Young" userId="7f8d7c9cdb576883" providerId="LiveId" clId="{CB16DE9E-3AA6-4238-BE96-44A894DEE4D6}" dt="2026-10-21T15:15:42.433" v="26" actId="255"/>
          <ac:spMkLst>
            <pc:docMk/>
            <pc:sldMk cId="434400825" sldId="341"/>
            <ac:spMk id="3" creationId="{B01EF2B2-1299-8D2C-72F6-8B7BF6546096}"/>
          </ac:spMkLst>
        </pc:spChg>
      </pc:sldChg>
      <pc:sldChg chg="modSp mod">
        <pc:chgData name="James Young" userId="7f8d7c9cdb576883" providerId="LiveId" clId="{CB16DE9E-3AA6-4238-BE96-44A894DEE4D6}" dt="2026-10-21T15:20:44.459" v="52" actId="255"/>
        <pc:sldMkLst>
          <pc:docMk/>
          <pc:sldMk cId="159752490" sldId="342"/>
        </pc:sldMkLst>
        <pc:spChg chg="mod">
          <ac:chgData name="James Young" userId="7f8d7c9cdb576883" providerId="LiveId" clId="{CB16DE9E-3AA6-4238-BE96-44A894DEE4D6}" dt="2026-10-21T15:20:44.459" v="52" actId="255"/>
          <ac:spMkLst>
            <pc:docMk/>
            <pc:sldMk cId="159752490" sldId="342"/>
            <ac:spMk id="3" creationId="{9252F0BC-AC59-F7BE-13B5-12E80E8E6DFE}"/>
          </ac:spMkLst>
        </pc:spChg>
      </pc:sldChg>
      <pc:sldChg chg="modSp mod">
        <pc:chgData name="James Young" userId="7f8d7c9cdb576883" providerId="LiveId" clId="{CB16DE9E-3AA6-4238-BE96-44A894DEE4D6}" dt="2026-10-21T15:23:07.291" v="65" actId="5793"/>
        <pc:sldMkLst>
          <pc:docMk/>
          <pc:sldMk cId="2994315556" sldId="343"/>
        </pc:sldMkLst>
        <pc:spChg chg="mod">
          <ac:chgData name="James Young" userId="7f8d7c9cdb576883" providerId="LiveId" clId="{CB16DE9E-3AA6-4238-BE96-44A894DEE4D6}" dt="2026-10-21T15:23:07.291" v="65" actId="5793"/>
          <ac:spMkLst>
            <pc:docMk/>
            <pc:sldMk cId="2994315556" sldId="343"/>
            <ac:spMk id="3" creationId="{4303DBE2-AA3A-C4E4-6670-B0448664875C}"/>
          </ac:spMkLst>
        </pc:spChg>
      </pc:sldChg>
      <pc:sldChg chg="modSp mod">
        <pc:chgData name="James Young" userId="7f8d7c9cdb576883" providerId="LiveId" clId="{CB16DE9E-3AA6-4238-BE96-44A894DEE4D6}" dt="2026-10-21T15:24:17.785" v="75" actId="20577"/>
        <pc:sldMkLst>
          <pc:docMk/>
          <pc:sldMk cId="3175170424" sldId="344"/>
        </pc:sldMkLst>
        <pc:spChg chg="mod">
          <ac:chgData name="James Young" userId="7f8d7c9cdb576883" providerId="LiveId" clId="{CB16DE9E-3AA6-4238-BE96-44A894DEE4D6}" dt="2026-10-21T15:24:17.785" v="75" actId="20577"/>
          <ac:spMkLst>
            <pc:docMk/>
            <pc:sldMk cId="3175170424" sldId="344"/>
            <ac:spMk id="3" creationId="{48DA7E95-DADC-CB7F-1AF0-AA0D99E8EA55}"/>
          </ac:spMkLst>
        </pc:spChg>
      </pc:sldChg>
      <pc:sldChg chg="del">
        <pc:chgData name="James Young" userId="7f8d7c9cdb576883" providerId="LiveId" clId="{CB16DE9E-3AA6-4238-BE96-44A894DEE4D6}" dt="2026-10-21T15:24:11.151" v="73" actId="2696"/>
        <pc:sldMkLst>
          <pc:docMk/>
          <pc:sldMk cId="330479196" sldId="345"/>
        </pc:sldMkLst>
      </pc:sldChg>
      <pc:sldChg chg="modSp add mod">
        <pc:chgData name="James Young" userId="7f8d7c9cdb576883" providerId="LiveId" clId="{CB16DE9E-3AA6-4238-BE96-44A894DEE4D6}" dt="2026-10-21T15:22:18.397" v="60" actId="27636"/>
        <pc:sldMkLst>
          <pc:docMk/>
          <pc:sldMk cId="139745641" sldId="346"/>
        </pc:sldMkLst>
        <pc:spChg chg="mod">
          <ac:chgData name="James Young" userId="7f8d7c9cdb576883" providerId="LiveId" clId="{CB16DE9E-3AA6-4238-BE96-44A894DEE4D6}" dt="2026-10-21T15:22:18.397" v="60" actId="27636"/>
          <ac:spMkLst>
            <pc:docMk/>
            <pc:sldMk cId="139745641" sldId="346"/>
            <ac:spMk id="3" creationId="{DBE1F6E4-998C-6272-1E69-49587C4BA522}"/>
          </ac:spMkLst>
        </pc:spChg>
      </pc:sldChg>
      <pc:sldChg chg="modSp add mod">
        <pc:chgData name="James Young" userId="7f8d7c9cdb576883" providerId="LiveId" clId="{CB16DE9E-3AA6-4238-BE96-44A894DEE4D6}" dt="2026-10-21T15:21:15.924" v="54" actId="255"/>
        <pc:sldMkLst>
          <pc:docMk/>
          <pc:sldMk cId="3521687423" sldId="347"/>
        </pc:sldMkLst>
        <pc:spChg chg="mod">
          <ac:chgData name="James Young" userId="7f8d7c9cdb576883" providerId="LiveId" clId="{CB16DE9E-3AA6-4238-BE96-44A894DEE4D6}" dt="2026-10-21T15:21:15.924" v="54" actId="255"/>
          <ac:spMkLst>
            <pc:docMk/>
            <pc:sldMk cId="3521687423" sldId="347"/>
            <ac:spMk id="3" creationId="{65E86C81-741B-576D-6D13-B2FA82442B3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716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685135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BE50499-A6AE-48C1-B673-103C7BE2B98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182170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BE50499-A6AE-48C1-B673-103C7BE2B98D}"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1945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BE50499-A6AE-48C1-B673-103C7BE2B98D}" type="datetimeFigureOut">
              <a:rPr lang="en-US" smtClean="0"/>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660571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BE50499-A6AE-48C1-B673-103C7BE2B98D}" type="datetimeFigureOut">
              <a:rPr lang="en-US" smtClean="0"/>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4191577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E50499-A6AE-48C1-B673-103C7BE2B98D}" type="datetimeFigureOut">
              <a:rPr lang="en-US" smtClean="0"/>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72636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803972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BE50499-A6AE-48C1-B673-103C7BE2B98D}" type="datetimeFigureOut">
              <a:rPr lang="en-US" smtClean="0"/>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2225420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1290983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BE50499-A6AE-48C1-B673-103C7BE2B98D}" type="datetimeFigureOut">
              <a:rPr lang="en-US" smtClean="0"/>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481562-F4D4-4232-B131-04FC508A6797}" type="slidenum">
              <a:rPr lang="en-US" smtClean="0"/>
              <a:t>‹#›</a:t>
            </a:fld>
            <a:endParaRPr lang="en-US"/>
          </a:p>
        </p:txBody>
      </p:sp>
    </p:spTree>
    <p:extLst>
      <p:ext uri="{BB962C8B-B14F-4D97-AF65-F5344CB8AC3E}">
        <p14:creationId xmlns:p14="http://schemas.microsoft.com/office/powerpoint/2010/main" val="3768807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50499-A6AE-48C1-B673-103C7BE2B98D}" type="datetimeFigureOut">
              <a:rPr lang="en-US" smtClean="0"/>
              <a:t>10/21/2026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481562-F4D4-4232-B131-04FC508A6797}" type="slidenum">
              <a:rPr lang="en-US" smtClean="0"/>
              <a:t>‹#›</a:t>
            </a:fld>
            <a:endParaRPr lang="en-US"/>
          </a:p>
        </p:txBody>
      </p:sp>
    </p:spTree>
    <p:extLst>
      <p:ext uri="{BB962C8B-B14F-4D97-AF65-F5344CB8AC3E}">
        <p14:creationId xmlns:p14="http://schemas.microsoft.com/office/powerpoint/2010/main" val="1354595384"/>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1000" r="-11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6318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250167"/>
            <a:ext cx="7886700" cy="77637"/>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88189"/>
            <a:ext cx="7886700" cy="5822829"/>
          </a:xfrm>
        </p:spPr>
        <p:txBody>
          <a:bodyPr>
            <a:normAutofit/>
          </a:bodyPr>
          <a:lstStyle/>
          <a:p>
            <a:pPr marL="0" indent="0" algn="ctr">
              <a:lnSpc>
                <a:spcPct val="106000"/>
              </a:lnSpc>
              <a:spcBef>
                <a:spcPts val="0"/>
              </a:spcBef>
              <a:spcAft>
                <a:spcPts val="563"/>
              </a:spcAft>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gn="ctr">
              <a:buNone/>
            </a:pPr>
            <a:r>
              <a:rPr lang="en-US" sz="3600" b="1" dirty="0"/>
              <a:t>Do We See God As Our Provider???</a:t>
            </a:r>
          </a:p>
          <a:p>
            <a:pPr marL="0" indent="0" algn="ctr">
              <a:buNone/>
            </a:pPr>
            <a:endParaRPr lang="en-US" sz="3600" dirty="0"/>
          </a:p>
          <a:p>
            <a:pPr algn="ctr"/>
            <a:r>
              <a:rPr lang="en-US" sz="3400" dirty="0"/>
              <a:t>By this I mean – do we lean on Him?</a:t>
            </a:r>
          </a:p>
          <a:p>
            <a:pPr algn="ctr"/>
            <a:r>
              <a:rPr lang="en-US" sz="3400" dirty="0"/>
              <a:t>Do we trust Him to provide for our care?</a:t>
            </a:r>
          </a:p>
          <a:p>
            <a:pPr marL="0" marR="0" indent="0" algn="ctr">
              <a:lnSpc>
                <a:spcPct val="107000"/>
              </a:lnSpc>
              <a:spcAft>
                <a:spcPts val="800"/>
              </a:spcAft>
              <a:buNone/>
            </a:pPr>
            <a:endParaRPr lang="en-US" sz="3000" dirty="0">
              <a:latin typeface="Calibri" panose="020F0502020204030204" pitchFamily="34" charset="0"/>
              <a:ea typeface="Calibri" panose="020F0502020204030204" pitchFamily="34" charset="0"/>
              <a:cs typeface="Times New Roman" panose="02020603050405020304" pitchFamily="18" charset="0"/>
            </a:endParaRPr>
          </a:p>
          <a:p>
            <a:pPr marL="0" indent="0" algn="ctr">
              <a:lnSpc>
                <a:spcPct val="106000"/>
              </a:lnSpc>
              <a:spcBef>
                <a:spcPts val="0"/>
              </a:spcBef>
              <a:spcAft>
                <a:spcPts val="563"/>
              </a:spcAft>
              <a:buNone/>
            </a:pPr>
            <a:r>
              <a:rPr lang="en-US" sz="3000" dirty="0">
                <a:latin typeface="Calibri" panose="020F0502020204030204" pitchFamily="34" charset="0"/>
                <a:ea typeface="Calibri" panose="020F0502020204030204" pitchFamily="34" charset="0"/>
                <a:cs typeface="Times New Roman" panose="02020603050405020304" pitchFamily="18" charset="0"/>
              </a:rPr>
              <a:t>   </a:t>
            </a:r>
          </a:p>
          <a:p>
            <a:pPr marL="0" indent="0" algn="ctr">
              <a:lnSpc>
                <a:spcPct val="106000"/>
              </a:lnSpc>
              <a:spcBef>
                <a:spcPts val="0"/>
              </a:spcBef>
              <a:spcAft>
                <a:spcPts val="563"/>
              </a:spcAft>
              <a:buNone/>
            </a:pPr>
            <a:r>
              <a:rPr lang="en-US" sz="1600" dirty="0">
                <a:latin typeface="Calibri" panose="020F0502020204030204" pitchFamily="34" charset="0"/>
                <a:ea typeface="Calibri" panose="020F0502020204030204" pitchFamily="34" charset="0"/>
                <a:cs typeface="Times New Roman" panose="02020603050405020304" pitchFamily="18" charset="0"/>
              </a:rPr>
              <a:t>.                                                                                                 by Jim Young</a:t>
            </a:r>
          </a:p>
        </p:txBody>
      </p:sp>
    </p:spTree>
    <p:extLst>
      <p:ext uri="{BB962C8B-B14F-4D97-AF65-F5344CB8AC3E}">
        <p14:creationId xmlns:p14="http://schemas.microsoft.com/office/powerpoint/2010/main" val="2838560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lnSpcReduction="10000"/>
          </a:bodyPr>
          <a:lstStyle/>
          <a:p>
            <a:pPr marL="0" indent="0">
              <a:buNone/>
            </a:pPr>
            <a:r>
              <a:rPr lang="en-US" b="1" dirty="0"/>
              <a:t>Leviticus 23:36  “</a:t>
            </a:r>
            <a:r>
              <a:rPr lang="en-US" i="1" dirty="0"/>
              <a:t>For seven days present food offerings to the Lord, and on the eighth day hold a sacred assembly and present a food offering to the Lord. It is the closing special assembly; do no regular work.</a:t>
            </a:r>
            <a:r>
              <a:rPr lang="en-US" dirty="0"/>
              <a:t>”</a:t>
            </a:r>
          </a:p>
          <a:p>
            <a:pPr marL="0" indent="0">
              <a:buNone/>
            </a:pPr>
            <a:endParaRPr lang="en-US" sz="1100" dirty="0"/>
          </a:p>
          <a:p>
            <a:pPr marL="0" indent="0">
              <a:buNone/>
            </a:pPr>
            <a:r>
              <a:rPr lang="en-US" sz="3200" dirty="0"/>
              <a:t>God instructed His people to gather for the Feast of Tabernacles as a time to remember how He sheltered them in the wilderness and brought them safely home. For seven days, they lived in temporary shelters, celebrated with joy, and rested from their regular work. On the eighth day, they closed the feast with sacred assembly, a final gathering before returning to ordinary life.</a:t>
            </a:r>
          </a:p>
        </p:txBody>
      </p:sp>
    </p:spTree>
    <p:extLst>
      <p:ext uri="{BB962C8B-B14F-4D97-AF65-F5344CB8AC3E}">
        <p14:creationId xmlns:p14="http://schemas.microsoft.com/office/powerpoint/2010/main" val="2029461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buNone/>
            </a:pPr>
            <a:r>
              <a:rPr lang="en-US" sz="3200" dirty="0"/>
              <a:t>This wasn’t just a history lesson. It was a living testimony of how God had cared for them. The Feast of Tabernacles was not a casual celebration. It was a deliberate act of remembering. God’s people built temporary shelters and lived in them for a week, reenacting their ancestors’ journey through the wilderness. They remembered the fragility of tents and the strength of God’s presence. They remembered hunger met with manna, thirst quenched by water from rock, and fear calmed by the pillar of cloud and fire.</a:t>
            </a:r>
          </a:p>
        </p:txBody>
      </p:sp>
    </p:spTree>
    <p:extLst>
      <p:ext uri="{BB962C8B-B14F-4D97-AF65-F5344CB8AC3E}">
        <p14:creationId xmlns:p14="http://schemas.microsoft.com/office/powerpoint/2010/main" val="2438453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134EF-0233-0523-E1AE-6E837D3964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61A42-103C-FA81-5A92-C38FD363C20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B01EF2B2-1299-8D2C-72F6-8B7BF6546096}"/>
              </a:ext>
            </a:extLst>
          </p:cNvPr>
          <p:cNvSpPr>
            <a:spLocks noGrp="1"/>
          </p:cNvSpPr>
          <p:nvPr>
            <p:ph idx="1"/>
          </p:nvPr>
        </p:nvSpPr>
        <p:spPr>
          <a:xfrm>
            <a:off x="628650" y="379562"/>
            <a:ext cx="7886700" cy="5891842"/>
          </a:xfrm>
        </p:spPr>
        <p:txBody>
          <a:bodyPr>
            <a:normAutofit/>
          </a:bodyPr>
          <a:lstStyle/>
          <a:p>
            <a:pPr marL="0" indent="0">
              <a:buNone/>
            </a:pPr>
            <a:r>
              <a:rPr lang="en-US" sz="3200" dirty="0"/>
              <a:t>On the eighth day, they gathered one more time. Not to work. Not rushing back into their routines. But to close the feast with reverence, gratitude, and rest. How are we doing with remembering God’s providence in OUR lives? Is our Sunday morning worship time a high priority in our lives and schedules? Is our bible study time and prayer time an adequate reflection of our love for God? Do our schedules, financial spending, and service to God and others adequately reflect our love of God and God’s children? Do we set aside time to nurture our relationship with God?</a:t>
            </a:r>
          </a:p>
        </p:txBody>
      </p:sp>
    </p:spTree>
    <p:extLst>
      <p:ext uri="{BB962C8B-B14F-4D97-AF65-F5344CB8AC3E}">
        <p14:creationId xmlns:p14="http://schemas.microsoft.com/office/powerpoint/2010/main" val="43440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87FC6-02BC-4EC0-B664-90EC9414A6E7}"/>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708276BC-A706-40B5-B51D-6AA00A059507}"/>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The Feast of Tabernacles wasn’t just about looking back, reflecting and remembering all that God had done for them. It was also about trusting forward. When God’s people remembered His past faithfulness, they learned to trust Him with their future. They didn’t need permanent walls or guaranteed security. They had something better. They had a God who had never left them, even in the wilderness. </a:t>
            </a:r>
            <a:endParaRPr lang="en-US" sz="3200" b="1" dirty="0"/>
          </a:p>
        </p:txBody>
      </p:sp>
    </p:spTree>
    <p:extLst>
      <p:ext uri="{BB962C8B-B14F-4D97-AF65-F5344CB8AC3E}">
        <p14:creationId xmlns:p14="http://schemas.microsoft.com/office/powerpoint/2010/main" val="3328950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10A7-E085-C38C-5EA8-85B2F06AD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93A9E-959A-D8F8-8CB7-5EB34961574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C6A3E0F6-D84A-CD71-BF0C-277BA342E860}"/>
              </a:ext>
            </a:extLst>
          </p:cNvPr>
          <p:cNvSpPr>
            <a:spLocks noGrp="1"/>
          </p:cNvSpPr>
          <p:nvPr>
            <p:ph idx="1"/>
          </p:nvPr>
        </p:nvSpPr>
        <p:spPr>
          <a:xfrm>
            <a:off x="628650" y="379562"/>
            <a:ext cx="7886700" cy="5891842"/>
          </a:xfrm>
        </p:spPr>
        <p:txBody>
          <a:bodyPr>
            <a:normAutofit/>
          </a:bodyPr>
          <a:lstStyle/>
          <a:p>
            <a:pPr marL="0" indent="0">
              <a:buNone/>
            </a:pPr>
            <a:r>
              <a:rPr lang="en-US" sz="3200" dirty="0"/>
              <a:t>This reminds me of what is written in </a:t>
            </a:r>
            <a:r>
              <a:rPr lang="en-US" sz="3200" b="1" dirty="0"/>
              <a:t>Malachi 3:10 “</a:t>
            </a:r>
            <a:r>
              <a:rPr lang="en-US" sz="3200" dirty="0"/>
              <a:t>Bring the whole tithe into the storehouse, so that there may be food in my house, and test Me now in this, says the Lord of hosts, “(see) if I will not open for you the windows of heaven and pour out for you a blessing until it overflows.”</a:t>
            </a:r>
          </a:p>
          <a:p>
            <a:pPr marL="0" indent="0">
              <a:buNone/>
            </a:pPr>
            <a:endParaRPr lang="en-US" sz="2000" dirty="0"/>
          </a:p>
          <a:p>
            <a:pPr marL="0" indent="0">
              <a:buNone/>
            </a:pPr>
            <a:r>
              <a:rPr lang="en-US" sz="3200" dirty="0"/>
              <a:t>That same God is with us now! That same challenge sits before us today. He has brought us through past struggles and do we not trust Him to do so in the future.</a:t>
            </a:r>
          </a:p>
          <a:p>
            <a:pPr marL="0" indent="0">
              <a:lnSpc>
                <a:spcPct val="107000"/>
              </a:lnSpc>
              <a:spcBef>
                <a:spcPts val="0"/>
              </a:spcBef>
              <a:spcAft>
                <a:spcPts val="60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01459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3523-4566-EE9B-7523-A7BD1FF2A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27B3B3-223C-5F4C-4749-223D93285E7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B8F403C-9230-0156-946C-CC152F669928}"/>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dirty="0"/>
              <a:t> </a:t>
            </a:r>
            <a:r>
              <a:rPr lang="en-US" sz="3200" b="1" dirty="0"/>
              <a:t>John 10:10 “</a:t>
            </a:r>
            <a:r>
              <a:rPr lang="en-US" sz="3200" dirty="0"/>
              <a:t>… I have come to bring you life, abundant life.”   </a:t>
            </a:r>
          </a:p>
          <a:p>
            <a:pPr marL="0" indent="0">
              <a:spcBef>
                <a:spcPts val="0"/>
              </a:spcBef>
              <a:spcAft>
                <a:spcPts val="600"/>
              </a:spcAft>
              <a:buNone/>
            </a:pPr>
            <a:r>
              <a:rPr lang="en-US" sz="3200" dirty="0"/>
              <a:t>And Paul tells us in   </a:t>
            </a:r>
            <a:r>
              <a:rPr lang="en-US" sz="3200" b="1" dirty="0"/>
              <a:t>Phil 4:19 “</a:t>
            </a:r>
            <a:r>
              <a:rPr lang="en-US" sz="3200" dirty="0"/>
              <a:t>And my God will supply every need of yours according to His riches in glory in Christ Jesus.”           </a:t>
            </a:r>
          </a:p>
          <a:p>
            <a:pPr marL="0" indent="0">
              <a:spcBef>
                <a:spcPts val="0"/>
              </a:spcBef>
              <a:spcAft>
                <a:spcPts val="600"/>
              </a:spcAft>
              <a:buNone/>
            </a:pPr>
            <a:r>
              <a:rPr lang="en-US" sz="3200" b="1" dirty="0"/>
              <a:t>James 1:17 “</a:t>
            </a:r>
            <a:r>
              <a:rPr lang="en-US" sz="3200" dirty="0"/>
              <a:t>Every good gift and every perfect gift is from above, come down from the Father of lights”. </a:t>
            </a:r>
          </a:p>
          <a:p>
            <a:pPr marL="0" indent="0">
              <a:spcBef>
                <a:spcPts val="0"/>
              </a:spcBef>
              <a:spcAft>
                <a:spcPts val="600"/>
              </a:spcAft>
              <a:buNone/>
            </a:pPr>
            <a:r>
              <a:rPr lang="en-US" sz="3200" dirty="0"/>
              <a:t>And of course, there is the remembrance of the Sermon on the Mount where Jesus tells us that God knows what we need and </a:t>
            </a:r>
            <a:r>
              <a:rPr lang="en-US" sz="3200" b="1" dirty="0"/>
              <a:t>will provide</a:t>
            </a:r>
            <a:r>
              <a:rPr lang="en-US" sz="3200" dirty="0"/>
              <a:t>.</a:t>
            </a:r>
          </a:p>
        </p:txBody>
      </p:sp>
    </p:spTree>
    <p:extLst>
      <p:ext uri="{BB962C8B-B14F-4D97-AF65-F5344CB8AC3E}">
        <p14:creationId xmlns:p14="http://schemas.microsoft.com/office/powerpoint/2010/main" val="3270483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D798C-8D85-E2EC-8A96-D280335786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85CD2F-4AB8-843C-5FC2-1EB313FB9C03}"/>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05E6D88-420B-FCA0-F7DE-E4E2393197E6}"/>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In the same way that Israel had much to remember regarding God providing for them we have much to also be thankful. </a:t>
            </a:r>
            <a:r>
              <a:rPr lang="en-US" sz="3200" b="1" dirty="0"/>
              <a:t>Col 2:12,13 “</a:t>
            </a:r>
            <a:r>
              <a:rPr lang="en-US" sz="3200" dirty="0"/>
              <a:t>having been buried with Him in baptism, in which you were also raised up with Him through faith in the working of God, who raised Him from the dead. When you were dead in your transgressions and the uncircumcision of your flesh, He made you alive together with Him, having forgiven us all our transgressions”. </a:t>
            </a:r>
          </a:p>
          <a:p>
            <a:pPr marL="0" indent="0">
              <a:lnSpc>
                <a:spcPct val="107000"/>
              </a:lnSpc>
              <a:spcBef>
                <a:spcPts val="0"/>
              </a:spcBef>
              <a:spcAft>
                <a:spcPts val="600"/>
              </a:spcAft>
              <a:buNone/>
            </a:pPr>
            <a:endParaRPr lang="en-US" sz="2400" b="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2730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8D1C27-292C-1E9E-CD7F-DFB4863F5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0DE04-F9FA-25A9-AE34-5B343A146C3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9ACF999-3B9D-2B7A-4CD5-D2F7AC4FD6B4}"/>
              </a:ext>
            </a:extLst>
          </p:cNvPr>
          <p:cNvSpPr>
            <a:spLocks noGrp="1"/>
          </p:cNvSpPr>
          <p:nvPr>
            <p:ph idx="1"/>
          </p:nvPr>
        </p:nvSpPr>
        <p:spPr>
          <a:xfrm>
            <a:off x="628650" y="379562"/>
            <a:ext cx="7886700" cy="5891842"/>
          </a:xfrm>
        </p:spPr>
        <p:txBody>
          <a:bodyPr>
            <a:normAutofit lnSpcReduction="10000"/>
          </a:bodyPr>
          <a:lstStyle/>
          <a:p>
            <a:pPr marL="0" indent="0">
              <a:spcBef>
                <a:spcPts val="0"/>
              </a:spcBef>
              <a:spcAft>
                <a:spcPts val="600"/>
              </a:spcAft>
              <a:buNone/>
            </a:pPr>
            <a:r>
              <a:rPr lang="en-US" dirty="0"/>
              <a:t>The Lord has brought us from sinfulness and condemnation to forgiveness and salvation. Our response to this gift brings about a heart of appreciation and thankfulness and a desire to better know this God and Father who is willing to even offer up His Son on the cross for us. </a:t>
            </a:r>
          </a:p>
          <a:p>
            <a:pPr marL="0" indent="0">
              <a:spcBef>
                <a:spcPts val="0"/>
              </a:spcBef>
              <a:spcAft>
                <a:spcPts val="600"/>
              </a:spcAft>
              <a:buNone/>
            </a:pPr>
            <a:r>
              <a:rPr lang="en-US" dirty="0"/>
              <a:t>Subsequently, we find ourselves desiring a time set aside for the purpose of remembrance and thanksgiving. We likewise develop a need for our “sacred assembly” in the middle of ordinary life where we stop our regular work and remember with love and appreciation what has been done for us. Isn't that what is alluded to when Paul writes “Devote yourselves to prayer, keeping alert in it with an attitude of thanksgiving” (</a:t>
            </a:r>
            <a:r>
              <a:rPr lang="en-US" b="1" dirty="0"/>
              <a:t>Col 4:2</a:t>
            </a:r>
            <a:r>
              <a:rPr lang="en-US" dirty="0"/>
              <a:t>).</a:t>
            </a:r>
          </a:p>
        </p:txBody>
      </p:sp>
    </p:spTree>
    <p:extLst>
      <p:ext uri="{BB962C8B-B14F-4D97-AF65-F5344CB8AC3E}">
        <p14:creationId xmlns:p14="http://schemas.microsoft.com/office/powerpoint/2010/main" val="11425037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F5AB0-E671-268E-CA8E-6C8BB99DDA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B4F9E3-057B-B530-0BCD-E9E755BB1DE8}"/>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9252F0BC-AC59-F7BE-13B5-12E80E8E6DFE}"/>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The eighth day of the feast carried special meaning, much like our Sunday morning worship service. It was the closing, the final gathering before returning to normal rhythms. But it wasn’t rushed. It wasn’t a quick wrap-up. It was intentional, sacred, complete. It said, “We will not move forward without honoring what God has done.” And so likewise we come together each and every first day of the week! </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159752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F7D03-5FC9-63F8-8FB4-EC064171DF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76794F-087A-D61C-6CAF-468AF1EFEE85}"/>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65E86C81-741B-576D-6D13-B2FA82442B39}"/>
              </a:ext>
            </a:extLst>
          </p:cNvPr>
          <p:cNvSpPr>
            <a:spLocks noGrp="1"/>
          </p:cNvSpPr>
          <p:nvPr>
            <p:ph idx="1"/>
          </p:nvPr>
        </p:nvSpPr>
        <p:spPr>
          <a:xfrm>
            <a:off x="628650" y="379562"/>
            <a:ext cx="7886700" cy="5891842"/>
          </a:xfrm>
        </p:spPr>
        <p:txBody>
          <a:bodyPr>
            <a:normAutofit/>
          </a:bodyPr>
          <a:lstStyle/>
          <a:p>
            <a:pPr marL="0" indent="0">
              <a:spcBef>
                <a:spcPts val="0"/>
              </a:spcBef>
              <a:spcAft>
                <a:spcPts val="600"/>
              </a:spcAft>
              <a:buNone/>
            </a:pPr>
            <a:r>
              <a:rPr lang="en-US" sz="3200" dirty="0"/>
              <a:t>This annual celebration and our weekly celebration is not the end all of our worship. In the same way that Jesus spent many evenings and mornings in prayer we too must, like Him, set aside time for reflection, study and prayer. This kind of setting, a set aside time, is what accomplishes what God would have for us: </a:t>
            </a:r>
            <a:r>
              <a:rPr lang="en-US" sz="3200" b="1" dirty="0"/>
              <a:t>Col 3:15,16 “</a:t>
            </a:r>
            <a:r>
              <a:rPr lang="en-US" sz="3200" dirty="0"/>
              <a:t>Let the peace of Christ rule in your hearts…. Let the word of Christ richly dwell within you”. </a:t>
            </a:r>
          </a:p>
        </p:txBody>
      </p:sp>
    </p:spTree>
    <p:extLst>
      <p:ext uri="{BB962C8B-B14F-4D97-AF65-F5344CB8AC3E}">
        <p14:creationId xmlns:p14="http://schemas.microsoft.com/office/powerpoint/2010/main" val="3521687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A10AF-25B9-1DC2-694E-1AA4C108D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496CAF-4EB6-80C9-CAED-B4F41C9D8186}"/>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DBE1F6E4-998C-6272-1E69-49587C4BA522}"/>
              </a:ext>
            </a:extLst>
          </p:cNvPr>
          <p:cNvSpPr>
            <a:spLocks noGrp="1"/>
          </p:cNvSpPr>
          <p:nvPr>
            <p:ph idx="1"/>
          </p:nvPr>
        </p:nvSpPr>
        <p:spPr>
          <a:xfrm>
            <a:off x="628650" y="379562"/>
            <a:ext cx="7886700" cy="5891842"/>
          </a:xfrm>
        </p:spPr>
        <p:txBody>
          <a:bodyPr>
            <a:normAutofit lnSpcReduction="10000"/>
          </a:bodyPr>
          <a:lstStyle/>
          <a:p>
            <a:pPr marL="0" indent="0">
              <a:spcBef>
                <a:spcPts val="0"/>
              </a:spcBef>
              <a:spcAft>
                <a:spcPts val="600"/>
              </a:spcAft>
              <a:buNone/>
            </a:pPr>
            <a:r>
              <a:rPr lang="en-US" dirty="0"/>
              <a:t>This is the peace which never leaves us and carries us through our darkest moments. Your set aside time brings you rest and a better understanding of the God who is working in your life and for your life. Your set aside time enables you to better set your mind on things above (</a:t>
            </a:r>
            <a:r>
              <a:rPr lang="en-US" b="1" dirty="0"/>
              <a:t>Col 3:1,2</a:t>
            </a:r>
            <a:r>
              <a:rPr lang="en-US" dirty="0"/>
              <a:t>)  and avoid being caught up in the passions of this world (</a:t>
            </a:r>
            <a:r>
              <a:rPr lang="en-US" b="1" dirty="0"/>
              <a:t>Col 3:5</a:t>
            </a:r>
            <a:r>
              <a:rPr lang="en-US" dirty="0"/>
              <a:t>).     </a:t>
            </a:r>
          </a:p>
          <a:p>
            <a:pPr marL="0" indent="0">
              <a:spcBef>
                <a:spcPts val="0"/>
              </a:spcBef>
              <a:spcAft>
                <a:spcPts val="600"/>
              </a:spcAft>
              <a:buNone/>
            </a:pPr>
            <a:r>
              <a:rPr lang="en-US" b="1" dirty="0"/>
              <a:t>Col 3:9,10 “</a:t>
            </a:r>
            <a:r>
              <a:rPr lang="en-US" dirty="0"/>
              <a:t>Do not lie to one another, since you laid aside the old self with its evil practices, and have put on the new self who is being renewed to a true knowledge according to the image of the One who created him”.    </a:t>
            </a:r>
            <a:r>
              <a:rPr lang="en-US" b="1" dirty="0"/>
              <a:t>Eph 4:23,24 “</a:t>
            </a:r>
            <a:r>
              <a:rPr lang="en-US" dirty="0"/>
              <a:t>and that you be renewed in the spirit of your mind, and put on the new self, which in the likeness of God has been created in righteousness and holiness of the truth.” </a:t>
            </a:r>
          </a:p>
        </p:txBody>
      </p:sp>
    </p:spTree>
    <p:extLst>
      <p:ext uri="{BB962C8B-B14F-4D97-AF65-F5344CB8AC3E}">
        <p14:creationId xmlns:p14="http://schemas.microsoft.com/office/powerpoint/2010/main" val="1397456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691A-401E-3EE2-8F7B-652C7233F0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9B8CF-6A48-05A4-B302-79D1E783088F}"/>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303DBE2-AA3A-C4E4-6670-B0448664875C}"/>
              </a:ext>
            </a:extLst>
          </p:cNvPr>
          <p:cNvSpPr>
            <a:spLocks noGrp="1"/>
          </p:cNvSpPr>
          <p:nvPr>
            <p:ph idx="1"/>
          </p:nvPr>
        </p:nvSpPr>
        <p:spPr>
          <a:xfrm>
            <a:off x="628650" y="379562"/>
            <a:ext cx="7886700" cy="5891842"/>
          </a:xfrm>
        </p:spPr>
        <p:txBody>
          <a:bodyPr>
            <a:normAutofit/>
          </a:bodyPr>
          <a:lstStyle/>
          <a:p>
            <a:pPr marL="0" indent="0">
              <a:buNone/>
            </a:pPr>
            <a:r>
              <a:rPr lang="en-US" sz="3200" dirty="0"/>
              <a:t>We need to take up the Word of God and the armor of God and in a regular and consistent basis bring our hearts and minds together with the Lord and Holy Spirit. </a:t>
            </a:r>
          </a:p>
          <a:p>
            <a:endParaRPr lang="en-US" sz="3200" dirty="0"/>
          </a:p>
          <a:p>
            <a:pPr marL="0" lvl="0" indent="0">
              <a:buNone/>
            </a:pPr>
            <a:r>
              <a:rPr lang="en-US" sz="3200" b="1" dirty="0"/>
              <a:t>Ephesians 5:1</a:t>
            </a:r>
            <a:r>
              <a:rPr lang="en-US" sz="3200" dirty="0"/>
              <a:t> says, </a:t>
            </a:r>
            <a:r>
              <a:rPr lang="en-US" sz="3200" i="1" dirty="0"/>
              <a:t>“Follow God’s example, therefore, as dearly loved children”</a:t>
            </a:r>
            <a:r>
              <a:rPr lang="en-US" sz="3200" dirty="0"/>
              <a:t> This calls us to imitate God’s nature—love, holiness, and righteousness—because we are His children.</a:t>
            </a:r>
          </a:p>
          <a:p>
            <a:pPr marL="0" indent="0">
              <a:lnSpc>
                <a:spcPct val="107000"/>
              </a:lnSpc>
              <a:spcBef>
                <a:spcPts val="0"/>
              </a:spcBef>
              <a:spcAft>
                <a:spcPts val="600"/>
              </a:spcAft>
              <a:buNone/>
            </a:pPr>
            <a:endParaRPr lang="en-US" dirty="0"/>
          </a:p>
        </p:txBody>
      </p:sp>
    </p:spTree>
    <p:extLst>
      <p:ext uri="{BB962C8B-B14F-4D97-AF65-F5344CB8AC3E}">
        <p14:creationId xmlns:p14="http://schemas.microsoft.com/office/powerpoint/2010/main" val="2994315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4D2E3C-EC5F-03EF-4DD4-D548F020B5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CEDF7-87C0-8E4E-16BA-7972BE15EFCD}"/>
              </a:ext>
            </a:extLst>
          </p:cNvPr>
          <p:cNvSpPr>
            <a:spLocks noGrp="1"/>
          </p:cNvSpPr>
          <p:nvPr>
            <p:ph type="title"/>
          </p:nvPr>
        </p:nvSpPr>
        <p:spPr>
          <a:xfrm>
            <a:off x="628650" y="189782"/>
            <a:ext cx="7886700" cy="120770"/>
          </a:xfrm>
        </p:spPr>
        <p:txBody>
          <a:bodyPr>
            <a:normAutofit fontScale="90000"/>
          </a:bodyPr>
          <a:lstStyle/>
          <a:p>
            <a:endParaRPr lang="en-US" dirty="0"/>
          </a:p>
        </p:txBody>
      </p:sp>
      <p:sp>
        <p:nvSpPr>
          <p:cNvPr id="3" name="Content Placeholder 2">
            <a:extLst>
              <a:ext uri="{FF2B5EF4-FFF2-40B4-BE49-F238E27FC236}">
                <a16:creationId xmlns:a16="http://schemas.microsoft.com/office/drawing/2014/main" id="{48DA7E95-DADC-CB7F-1AF0-AA0D99E8EA55}"/>
              </a:ext>
            </a:extLst>
          </p:cNvPr>
          <p:cNvSpPr>
            <a:spLocks noGrp="1"/>
          </p:cNvSpPr>
          <p:nvPr>
            <p:ph idx="1"/>
          </p:nvPr>
        </p:nvSpPr>
        <p:spPr>
          <a:xfrm>
            <a:off x="628650" y="379562"/>
            <a:ext cx="7886700" cy="5891842"/>
          </a:xfrm>
        </p:spPr>
        <p:txBody>
          <a:bodyPr>
            <a:noAutofit/>
          </a:bodyPr>
          <a:lstStyle/>
          <a:p>
            <a:pPr lvl="0"/>
            <a:r>
              <a:rPr lang="en-US" sz="3200" b="1" dirty="0"/>
              <a:t>2 Corinthians 3:18</a:t>
            </a:r>
            <a:r>
              <a:rPr lang="en-US" sz="3200" dirty="0"/>
              <a:t> describes believers as </a:t>
            </a:r>
            <a:r>
              <a:rPr lang="en-US" sz="3200" i="1" dirty="0"/>
              <a:t>“with unveiled face beholding the glory of the Lord… transformed into the same image from glory to glory”</a:t>
            </a:r>
            <a:r>
              <a:rPr lang="en-US" sz="3200" dirty="0"/>
              <a:t>. This is a progressive transformation by the Spirit, not just a one-time change.</a:t>
            </a:r>
          </a:p>
          <a:p>
            <a:pPr lvl="0"/>
            <a:r>
              <a:rPr lang="en-US" sz="3200" b="1" dirty="0"/>
              <a:t>1 Peter 1:16</a:t>
            </a:r>
            <a:r>
              <a:rPr lang="en-US" sz="3200" dirty="0"/>
              <a:t> reminds us, </a:t>
            </a:r>
            <a:r>
              <a:rPr lang="en-US" sz="3200" i="1" dirty="0"/>
              <a:t>“Be holy, for I am holy”</a:t>
            </a:r>
            <a:r>
              <a:rPr lang="en-US" sz="3200" dirty="0"/>
              <a:t>, linking our holiness directly to God’s own nature.</a:t>
            </a:r>
          </a:p>
          <a:p>
            <a:r>
              <a:rPr lang="en-US" sz="3200" dirty="0"/>
              <a:t>John 13:15  </a:t>
            </a:r>
            <a:r>
              <a:rPr lang="en-US" sz="3200" i="1" dirty="0"/>
              <a:t>“I have set you an example that you should do as I have done”</a:t>
            </a:r>
            <a:r>
              <a:rPr lang="en-US" sz="3200" dirty="0"/>
              <a:t> This requires us to “</a:t>
            </a:r>
            <a:r>
              <a:rPr lang="en-US" sz="3200" b="1" dirty="0"/>
              <a:t>know</a:t>
            </a:r>
            <a:r>
              <a:rPr lang="en-US" sz="3200" dirty="0"/>
              <a:t>’ what those examples </a:t>
            </a:r>
            <a:r>
              <a:rPr lang="en-US" sz="3200"/>
              <a:t>are.**</a:t>
            </a:r>
            <a:endParaRPr lang="en-US" sz="3200" dirty="0"/>
          </a:p>
        </p:txBody>
      </p:sp>
    </p:spTree>
    <p:extLst>
      <p:ext uri="{BB962C8B-B14F-4D97-AF65-F5344CB8AC3E}">
        <p14:creationId xmlns:p14="http://schemas.microsoft.com/office/powerpoint/2010/main" val="3175170424"/>
      </p:ext>
    </p:extLst>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448</TotalTime>
  <Words>1351</Words>
  <Application>Microsoft Office PowerPoint</Application>
  <PresentationFormat>On-screen Show (4:3)</PresentationFormat>
  <Paragraphs>34</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Mann</dc:creator>
  <cp:lastModifiedBy>James Young</cp:lastModifiedBy>
  <cp:revision>54</cp:revision>
  <dcterms:created xsi:type="dcterms:W3CDTF">2019-04-11T15:26:57Z</dcterms:created>
  <dcterms:modified xsi:type="dcterms:W3CDTF">2026-10-21T15:24:19Z</dcterms:modified>
</cp:coreProperties>
</file>