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97" r:id="rId3"/>
    <p:sldId id="296" r:id="rId4"/>
    <p:sldId id="295" r:id="rId5"/>
    <p:sldId id="294" r:id="rId6"/>
    <p:sldId id="293" r:id="rId7"/>
    <p:sldId id="292" r:id="rId8"/>
    <p:sldId id="291" r:id="rId9"/>
    <p:sldId id="290" r:id="rId10"/>
    <p:sldId id="288" r:id="rId11"/>
    <p:sldId id="287" r:id="rId12"/>
    <p:sldId id="286" r:id="rId13"/>
    <p:sldId id="301" r:id="rId14"/>
    <p:sldId id="300" r:id="rId15"/>
    <p:sldId id="299" r:id="rId16"/>
    <p:sldId id="298" r:id="rId17"/>
    <p:sldId id="28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4/13/2022</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4/13/2022</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buNone/>
            </a:pPr>
            <a:r>
              <a:rPr lang="en-US" sz="3600" b="1" dirty="0">
                <a:effectLst/>
                <a:latin typeface="Times New Roman" panose="02020603050405020304" pitchFamily="18" charset="0"/>
                <a:ea typeface="Times New Roman" panose="02020603050405020304" pitchFamily="18" charset="0"/>
              </a:rPr>
              <a:t>LUKE 24:  </a:t>
            </a:r>
            <a:r>
              <a:rPr lang="en-US" sz="3200" dirty="0">
                <a:effectLst/>
                <a:latin typeface="Times New Roman" panose="02020603050405020304" pitchFamily="18" charset="0"/>
                <a:ea typeface="Times New Roman" panose="02020603050405020304" pitchFamily="18" charset="0"/>
              </a:rPr>
              <a:t>THE RESURRECTION STORY  </a:t>
            </a:r>
            <a:r>
              <a:rPr lang="en-US" sz="3200" b="1" dirty="0">
                <a:effectLst/>
                <a:latin typeface="Times New Roman" panose="02020603050405020304" pitchFamily="18" charset="0"/>
                <a:ea typeface="Times New Roman" panose="02020603050405020304" pitchFamily="18" charset="0"/>
              </a:rPr>
              <a:t>(</a:t>
            </a:r>
            <a:r>
              <a:rPr lang="en-US" b="1" dirty="0">
                <a:effectLst/>
                <a:latin typeface="Times New Roman" panose="02020603050405020304" pitchFamily="18" charset="0"/>
                <a:ea typeface="Times New Roman" panose="02020603050405020304" pitchFamily="18" charset="0"/>
              </a:rPr>
              <a:t>summarized</a:t>
            </a:r>
            <a:r>
              <a:rPr lang="en-US" sz="3200" b="1" dirty="0">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marL="0" marR="0" indent="0">
              <a:buNone/>
            </a:pPr>
            <a:r>
              <a:rPr lang="en-US" sz="3200" dirty="0">
                <a:effectLst/>
                <a:latin typeface="Times New Roman" panose="02020603050405020304" pitchFamily="18" charset="0"/>
                <a:ea typeface="Times New Roman" panose="02020603050405020304" pitchFamily="18" charset="0"/>
              </a:rPr>
              <a:t>“On the first day of the week, at early dawn, they came to the tomb bringing the spices which they had prepared. And they found the stone rolled away from the tomb, but when they entered, they did not find the body of the Lord Jesus. While they were perplexed about this, behold, two men </a:t>
            </a:r>
            <a:r>
              <a:rPr lang="en-US" sz="3200" i="1" dirty="0">
                <a:effectLst/>
                <a:latin typeface="Times New Roman" panose="02020603050405020304" pitchFamily="18" charset="0"/>
                <a:ea typeface="Times New Roman" panose="02020603050405020304" pitchFamily="18" charset="0"/>
              </a:rPr>
              <a:t>suddenly</a:t>
            </a:r>
            <a:r>
              <a:rPr lang="en-US" sz="3200" dirty="0">
                <a:effectLst/>
                <a:latin typeface="Times New Roman" panose="02020603050405020304" pitchFamily="18" charset="0"/>
                <a:ea typeface="Times New Roman" panose="02020603050405020304" pitchFamily="18" charset="0"/>
              </a:rPr>
              <a:t> stood near them in gleaming clothing; and as the women were terrified and bowed their faces to the ground, </a:t>
            </a:r>
            <a:r>
              <a:rPr lang="en-US" sz="3200" i="1" dirty="0">
                <a:effectLst/>
                <a:latin typeface="Times New Roman" panose="02020603050405020304" pitchFamily="18" charset="0"/>
                <a:ea typeface="Times New Roman" panose="02020603050405020304" pitchFamily="18" charset="0"/>
              </a:rPr>
              <a:t>the men</a:t>
            </a:r>
            <a:r>
              <a:rPr lang="en-US" sz="3200" dirty="0">
                <a:effectLst/>
                <a:latin typeface="Times New Roman" panose="02020603050405020304" pitchFamily="18" charset="0"/>
                <a:ea typeface="Times New Roman" panose="02020603050405020304" pitchFamily="18" charset="0"/>
              </a:rPr>
              <a:t> said to them, “Why are you seeking the living One among the dead? He is not here, but He has risen and they remembered His words, and returned from the tomb and reported all these things to the eleven, and to all the rest.  . . . </a:t>
            </a:r>
          </a:p>
          <a:p>
            <a:pPr marL="0" indent="0">
              <a:buNone/>
            </a:pPr>
            <a:endParaRPr lang="en-US" sz="4000" dirty="0"/>
          </a:p>
        </p:txBody>
      </p:sp>
    </p:spTree>
    <p:extLst>
      <p:ext uri="{BB962C8B-B14F-4D97-AF65-F5344CB8AC3E}">
        <p14:creationId xmlns:p14="http://schemas.microsoft.com/office/powerpoint/2010/main" val="9624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Hebrews 10:39</a:t>
            </a:r>
            <a:r>
              <a:rPr lang="en-US" sz="3200" dirty="0">
                <a:effectLst/>
                <a:latin typeface="Calibri" panose="020F0502020204030204" pitchFamily="34" charset="0"/>
                <a:ea typeface="Calibri" panose="020F0502020204030204" pitchFamily="34" charset="0"/>
                <a:cs typeface="Calibri" panose="020F0502020204030204" pitchFamily="34" charset="0"/>
              </a:rPr>
              <a:t> “But we are not like those who turn their backs on God and seal their fate. </a:t>
            </a:r>
            <a:r>
              <a:rPr lang="en-US" sz="3200" b="1" dirty="0">
                <a:effectLst/>
                <a:latin typeface="Calibri" panose="020F0502020204030204" pitchFamily="34" charset="0"/>
                <a:ea typeface="Calibri" panose="020F0502020204030204" pitchFamily="34" charset="0"/>
                <a:cs typeface="Calibri" panose="020F0502020204030204" pitchFamily="34" charset="0"/>
              </a:rPr>
              <a:t>We have a faith that assures our salvation.”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John 3:16b</a:t>
            </a:r>
            <a:r>
              <a:rPr lang="en-US" sz="3200" dirty="0">
                <a:effectLst/>
                <a:latin typeface="Calibri" panose="020F0502020204030204" pitchFamily="34" charset="0"/>
                <a:ea typeface="Calibri" panose="020F0502020204030204" pitchFamily="34" charset="0"/>
                <a:cs typeface="Calibri" panose="020F0502020204030204" pitchFamily="34" charset="0"/>
              </a:rPr>
              <a:t>  “… whoever shall believe in Him shall not perish, but have eternal life.”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b="1" dirty="0">
                <a:effectLst/>
                <a:latin typeface="Calibri" panose="020F0502020204030204" pitchFamily="34" charset="0"/>
                <a:ea typeface="Times New Roman" panose="02020603050405020304" pitchFamily="18" charset="0"/>
                <a:cs typeface="Calibri" panose="020F0502020204030204" pitchFamily="34" charset="0"/>
              </a:rPr>
              <a:t>James 1:12 “</a:t>
            </a:r>
            <a:r>
              <a:rPr lang="en-US" sz="3200" dirty="0">
                <a:effectLst/>
                <a:latin typeface="Calibri" panose="020F0502020204030204" pitchFamily="34" charset="0"/>
                <a:ea typeface="Calibri" panose="020F0502020204030204" pitchFamily="34" charset="0"/>
                <a:cs typeface="Calibri" panose="020F0502020204030204" pitchFamily="34" charset="0"/>
              </a:rPr>
              <a:t>“Blessed is the man who remains steadfast under trial, for when he has stood the test he will receive the crown of life, which God has promised to those who love Him.”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623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What does our faith accomplish?</a:t>
            </a:r>
          </a:p>
          <a:p>
            <a:pPr marL="0" marR="0" indent="0" algn="ctr">
              <a:lnSpc>
                <a:spcPct val="107000"/>
              </a:lnSpc>
              <a:spcBef>
                <a:spcPts val="0"/>
              </a:spcBef>
              <a:spcAft>
                <a:spcPts val="80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FIRST, with </a:t>
            </a:r>
            <a:r>
              <a:rPr lang="en-US" sz="3200" b="1" dirty="0">
                <a:effectLst/>
                <a:latin typeface="Calibri" panose="020F0502020204030204" pitchFamily="34" charset="0"/>
                <a:ea typeface="Times New Roman" panose="02020603050405020304" pitchFamily="18" charset="0"/>
                <a:cs typeface="Calibri" panose="020F0502020204030204" pitchFamily="34" charset="0"/>
              </a:rPr>
              <a:t>OUR</a:t>
            </a:r>
            <a:r>
              <a:rPr lang="en-US" sz="3200" dirty="0">
                <a:effectLst/>
                <a:latin typeface="Calibri" panose="020F0502020204030204" pitchFamily="34" charset="0"/>
                <a:ea typeface="Times New Roman" panose="02020603050405020304" pitchFamily="18" charset="0"/>
                <a:cs typeface="Calibri" panose="020F0502020204030204" pitchFamily="34" charset="0"/>
              </a:rPr>
              <a:t> FAITH we please the Father and become blessed by Him by receiving salvation.</a:t>
            </a:r>
          </a:p>
          <a:p>
            <a:pPr marL="0" marR="0" indent="0">
              <a:lnSpc>
                <a:spcPct val="107000"/>
              </a:lnSpc>
              <a:spcBef>
                <a:spcPts val="0"/>
              </a:spcBef>
              <a:spcAft>
                <a:spcPts val="800"/>
              </a:spcAft>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Calibri" panose="020F0502020204030204" pitchFamily="34" charset="0"/>
              </a:rPr>
              <a:t>SECONDLY, His resurrection and our faith bring us “</a:t>
            </a:r>
            <a:r>
              <a:rPr lang="en-US" sz="3200" b="1" dirty="0">
                <a:effectLst/>
                <a:latin typeface="Calibri" panose="020F0502020204030204" pitchFamily="34" charset="0"/>
                <a:ea typeface="Calibri" panose="020F0502020204030204" pitchFamily="34" charset="0"/>
                <a:cs typeface="Calibri" panose="020F0502020204030204" pitchFamily="34" charset="0"/>
              </a:rPr>
              <a:t>LIFE</a:t>
            </a:r>
            <a:r>
              <a:rPr lang="en-US" sz="3200" dirty="0">
                <a:effectLst/>
                <a:latin typeface="Calibri" panose="020F0502020204030204" pitchFamily="34" charset="0"/>
                <a:ea typeface="Calibri" panose="020F0502020204030204" pitchFamily="34" charset="0"/>
                <a:cs typeface="Calibri" panose="020F0502020204030204" pitchFamily="34" charset="0"/>
              </a:rPr>
              <a:t>” today.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John 10:9,10 “</a:t>
            </a:r>
            <a:r>
              <a:rPr lang="en-US" sz="3200" dirty="0">
                <a:effectLst/>
                <a:latin typeface="Calibri" panose="020F0502020204030204" pitchFamily="34" charset="0"/>
                <a:ea typeface="Calibri" panose="020F0502020204030204" pitchFamily="34" charset="0"/>
                <a:cs typeface="Calibri" panose="020F0502020204030204" pitchFamily="34" charset="0"/>
              </a:rPr>
              <a:t>I am the door; I anyone enters through Me, he will be saved, and will go in and out and find pasture. … I come that they may have life, and have it abundantly.”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177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James 1:2,3,4 </a:t>
            </a:r>
            <a:r>
              <a:rPr lang="en-US" sz="3200" dirty="0">
                <a:effectLst/>
                <a:latin typeface="Calibri" panose="020F0502020204030204" pitchFamily="34" charset="0"/>
                <a:ea typeface="Calibri" panose="020F0502020204030204" pitchFamily="34" charset="0"/>
                <a:cs typeface="Calibri" panose="020F0502020204030204" pitchFamily="34" charset="0"/>
              </a:rPr>
              <a:t>“Consider it all joy, by brethren, when you encounter various trials, knowing that the testing of your faith produces steadfastness. And let steadfastness have its full effect, that </a:t>
            </a:r>
            <a:r>
              <a:rPr lang="en-US" sz="3200" b="1" dirty="0">
                <a:effectLst/>
                <a:latin typeface="Calibri" panose="020F0502020204030204" pitchFamily="34" charset="0"/>
                <a:ea typeface="Calibri" panose="020F0502020204030204" pitchFamily="34" charset="0"/>
                <a:cs typeface="Calibri" panose="020F0502020204030204" pitchFamily="34" charset="0"/>
              </a:rPr>
              <a:t>you may be perfect</a:t>
            </a:r>
            <a:r>
              <a:rPr lang="en-US" sz="3200" dirty="0">
                <a:effectLst/>
                <a:latin typeface="Calibri" panose="020F0502020204030204" pitchFamily="34" charset="0"/>
                <a:ea typeface="Calibri" panose="020F0502020204030204" pitchFamily="34" charset="0"/>
                <a:cs typeface="Calibri" panose="020F0502020204030204" pitchFamily="34" charset="0"/>
              </a:rPr>
              <a:t> and complete, </a:t>
            </a:r>
            <a:r>
              <a:rPr lang="en-US" sz="3200" b="1" dirty="0">
                <a:effectLst/>
                <a:latin typeface="Calibri" panose="020F0502020204030204" pitchFamily="34" charset="0"/>
                <a:ea typeface="Calibri" panose="020F0502020204030204" pitchFamily="34" charset="0"/>
                <a:cs typeface="Calibri" panose="020F0502020204030204" pitchFamily="34" charset="0"/>
              </a:rPr>
              <a:t>lacking in nothing</a:t>
            </a:r>
            <a:r>
              <a:rPr lang="en-US" sz="3200" dirty="0">
                <a:effectLst/>
                <a:latin typeface="Calibri" panose="020F0502020204030204" pitchFamily="34" charset="0"/>
                <a:ea typeface="Calibri" panose="020F0502020204030204" pitchFamily="34" charset="0"/>
                <a:cs typeface="Calibri" panose="020F0502020204030204" pitchFamily="34"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Phil 4:11</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 for I have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learned</a:t>
            </a:r>
            <a:r>
              <a:rPr lang="en-US" sz="3200" dirty="0">
                <a:effectLst/>
                <a:latin typeface="Calibri" panose="020F0502020204030204" pitchFamily="34" charset="0"/>
                <a:ea typeface="Calibri" panose="020F0502020204030204" pitchFamily="34" charset="0"/>
                <a:cs typeface="Calibri" panose="020F0502020204030204" pitchFamily="34" charset="0"/>
              </a:rPr>
              <a:t> </a:t>
            </a:r>
            <a:r>
              <a:rPr lang="en-US" sz="3200" b="1" dirty="0">
                <a:effectLst/>
                <a:latin typeface="Calibri" panose="020F0502020204030204" pitchFamily="34" charset="0"/>
                <a:ea typeface="Calibri" panose="020F0502020204030204" pitchFamily="34" charset="0"/>
                <a:cs typeface="Calibri" panose="020F0502020204030204" pitchFamily="34" charset="0"/>
              </a:rPr>
              <a:t>to be content</a:t>
            </a:r>
            <a:r>
              <a:rPr lang="en-US" sz="3200" dirty="0">
                <a:effectLst/>
                <a:latin typeface="Calibri" panose="020F0502020204030204" pitchFamily="34" charset="0"/>
                <a:ea typeface="Calibri" panose="020F0502020204030204" pitchFamily="34" charset="0"/>
                <a:cs typeface="Calibri" panose="020F0502020204030204" pitchFamily="34" charset="0"/>
              </a:rPr>
              <a:t> in whatever circumstances I am in.”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110283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What does our faith accomplish?     </a:t>
            </a:r>
            <a:r>
              <a:rPr lang="en-US" sz="3200" dirty="0">
                <a:effectLst/>
                <a:latin typeface="Calibri" panose="020F0502020204030204" pitchFamily="34" charset="0"/>
                <a:ea typeface="Times New Roman" panose="02020603050405020304" pitchFamily="18" charset="0"/>
                <a:cs typeface="Calibri" panose="020F0502020204030204" pitchFamily="34" charset="0"/>
              </a:rPr>
              <a:t>It brings us “LIFE”!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Rom 8:28     </a:t>
            </a:r>
            <a:r>
              <a:rPr lang="en-US" sz="3200" b="1" dirty="0">
                <a:effectLst/>
                <a:latin typeface="Calibri" panose="020F0502020204030204" pitchFamily="34" charset="0"/>
                <a:ea typeface="Calibri" panose="020F0502020204030204" pitchFamily="34" charset="0"/>
                <a:cs typeface="Calibri" panose="020F0502020204030204" pitchFamily="34" charset="0"/>
              </a:rPr>
              <a:t>“</a:t>
            </a:r>
            <a:r>
              <a:rPr lang="en-US" sz="3200" dirty="0">
                <a:effectLst/>
                <a:latin typeface="Calibri" panose="020F0502020204030204" pitchFamily="34" charset="0"/>
                <a:ea typeface="Calibri" panose="020F0502020204030204" pitchFamily="34" charset="0"/>
                <a:cs typeface="Calibri" panose="020F0502020204030204" pitchFamily="34" charset="0"/>
              </a:rPr>
              <a:t>And we know that for those who love God all things </a:t>
            </a:r>
            <a:r>
              <a:rPr lang="en-US" sz="3200" b="1" dirty="0">
                <a:effectLst/>
                <a:latin typeface="Calibri" panose="020F0502020204030204" pitchFamily="34" charset="0"/>
                <a:ea typeface="Calibri" panose="020F0502020204030204" pitchFamily="34" charset="0"/>
                <a:cs typeface="Calibri" panose="020F0502020204030204" pitchFamily="34" charset="0"/>
              </a:rPr>
              <a:t>work together for good</a:t>
            </a:r>
            <a:r>
              <a:rPr lang="en-US" sz="3200" dirty="0">
                <a:effectLst/>
                <a:latin typeface="Calibri" panose="020F0502020204030204" pitchFamily="34" charset="0"/>
                <a:ea typeface="Calibri" panose="020F0502020204030204" pitchFamily="34" charset="0"/>
                <a:cs typeface="Calibri" panose="020F0502020204030204" pitchFamily="34" charset="0"/>
              </a:rPr>
              <a:t>, for those who are called according to his purpose.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000" b="1" dirty="0">
              <a:effectLst/>
              <a:latin typeface="Calibri" panose="020F0502020204030204" pitchFamily="34" charset="0"/>
              <a:ea typeface="Times New Roman" panose="02020603050405020304" pitchFamily="18" charset="0"/>
            </a:endParaRPr>
          </a:p>
          <a:p>
            <a:pPr marL="0" marR="0" indent="0">
              <a:spcBef>
                <a:spcPts val="0"/>
              </a:spcBef>
              <a:spcAft>
                <a:spcPts val="0"/>
              </a:spcAft>
              <a:buNone/>
            </a:pPr>
            <a:r>
              <a:rPr lang="en-US" b="1" dirty="0">
                <a:effectLst/>
                <a:latin typeface="Calibri" panose="020F0502020204030204" pitchFamily="34" charset="0"/>
                <a:ea typeface="Times New Roman" panose="02020603050405020304" pitchFamily="18" charset="0"/>
              </a:rPr>
              <a:t>1 Peter 1:6,7    </a:t>
            </a:r>
            <a:r>
              <a:rPr lang="en-US" sz="3200" dirty="0">
                <a:effectLst/>
                <a:latin typeface="Calibri" panose="020F0502020204030204" pitchFamily="34" charset="0"/>
                <a:ea typeface="Times New Roman" panose="02020603050405020304" pitchFamily="18" charset="0"/>
              </a:rPr>
              <a:t>“</a:t>
            </a:r>
            <a:r>
              <a:rPr lang="en-US" sz="3200" dirty="0">
                <a:effectLst/>
                <a:latin typeface="Calibri" panose="020F0502020204030204" pitchFamily="34" charset="0"/>
                <a:ea typeface="Calibri" panose="020F0502020204030204" pitchFamily="34" charset="0"/>
              </a:rPr>
              <a:t>In this you rejoice, though now for a little while, if necessary, you have been grieved by various trials, so that the tested </a:t>
            </a:r>
            <a:r>
              <a:rPr lang="en-US" sz="3200" b="1" dirty="0">
                <a:effectLst/>
                <a:latin typeface="Calibri" panose="020F0502020204030204" pitchFamily="34" charset="0"/>
                <a:ea typeface="Calibri" panose="020F0502020204030204" pitchFamily="34" charset="0"/>
              </a:rPr>
              <a:t>genuineness of your faith</a:t>
            </a:r>
            <a:r>
              <a:rPr lang="en-US" sz="3200" dirty="0">
                <a:effectLst/>
                <a:latin typeface="Calibri" panose="020F0502020204030204" pitchFamily="34" charset="0"/>
                <a:ea typeface="Calibri" panose="020F0502020204030204" pitchFamily="34" charset="0"/>
              </a:rPr>
              <a:t>—more precious than gold that perishes though it is </a:t>
            </a:r>
            <a:r>
              <a:rPr lang="en-US" sz="3200" b="1" dirty="0">
                <a:effectLst/>
                <a:latin typeface="Calibri" panose="020F0502020204030204" pitchFamily="34" charset="0"/>
                <a:ea typeface="Calibri" panose="020F0502020204030204" pitchFamily="34" charset="0"/>
              </a:rPr>
              <a:t>tested by fire</a:t>
            </a:r>
            <a:r>
              <a:rPr lang="en-US" sz="3200" dirty="0">
                <a:effectLst/>
                <a:latin typeface="Calibri" panose="020F0502020204030204" pitchFamily="34" charset="0"/>
                <a:ea typeface="Calibri" panose="020F0502020204030204" pitchFamily="34" charset="0"/>
              </a:rPr>
              <a:t>—may be </a:t>
            </a:r>
            <a:r>
              <a:rPr lang="en-US" sz="3200" b="1" dirty="0">
                <a:effectLst/>
                <a:latin typeface="Calibri" panose="020F0502020204030204" pitchFamily="34" charset="0"/>
                <a:ea typeface="Calibri" panose="020F0502020204030204" pitchFamily="34" charset="0"/>
              </a:rPr>
              <a:t>found to result in praise and glory and honor at the revelation of Jesus Christ</a:t>
            </a:r>
            <a:r>
              <a:rPr lang="en-US" sz="3200" dirty="0">
                <a:effectLst/>
                <a:latin typeface="Calibri" panose="020F0502020204030204" pitchFamily="34" charset="0"/>
                <a:ea typeface="Calibri" panose="020F0502020204030204" pitchFamily="34" charset="0"/>
              </a:rPr>
              <a:t>.”</a:t>
            </a:r>
            <a:endParaRPr lang="en-US" sz="3200" dirty="0">
              <a:effectLst/>
              <a:latin typeface="Times New Roman" panose="02020603050405020304" pitchFamily="18" charset="0"/>
              <a:ea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073621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3600" dirty="0">
                <a:effectLst/>
                <a:latin typeface="Calibri" panose="020F0502020204030204" pitchFamily="34" charset="0"/>
                <a:ea typeface="Calibri" panose="020F0502020204030204" pitchFamily="34" charset="0"/>
              </a:rPr>
              <a:t>We, because of our faith</a:t>
            </a:r>
            <a:r>
              <a:rPr lang="en-US" sz="3600" dirty="0">
                <a:effectLst/>
                <a:latin typeface="Calibri" panose="020F0502020204030204" pitchFamily="34" charset="0"/>
                <a:ea typeface="Times New Roman" panose="02020603050405020304" pitchFamily="18" charset="0"/>
              </a:rPr>
              <a:t> in Christ,  have resurrection power to say no to ungodliness and yes to living self-controlled lives; we can become holy as He is holy; we can partner with the Holy Spirit in fitting ourselves for heaven</a:t>
            </a:r>
            <a:r>
              <a:rPr lang="en-US" sz="3600" dirty="0">
                <a:effectLst/>
                <a:latin typeface="Times New Roman" panose="02020603050405020304" pitchFamily="18" charset="0"/>
                <a:ea typeface="Times New Roman" panose="02020603050405020304" pitchFamily="18" charset="0"/>
                <a:cs typeface="Calibri" panose="020F0502020204030204" pitchFamily="34" charset="0"/>
              </a:rPr>
              <a:t>.</a:t>
            </a:r>
            <a:endParaRPr lang="en-US" sz="3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3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600" b="1" dirty="0">
                <a:effectLst/>
                <a:latin typeface="Calibri" panose="020F0502020204030204" pitchFamily="34" charset="0"/>
                <a:ea typeface="Times New Roman" panose="02020603050405020304" pitchFamily="18" charset="0"/>
              </a:rPr>
              <a:t>2 Corinthians 5:21</a:t>
            </a:r>
            <a:r>
              <a:rPr lang="en-US" sz="3600" dirty="0">
                <a:effectLst/>
                <a:latin typeface="Calibri" panose="020F0502020204030204" pitchFamily="34" charset="0"/>
                <a:ea typeface="Times New Roman" panose="02020603050405020304" pitchFamily="18" charset="0"/>
              </a:rPr>
              <a:t>: “He made Him who knew no sin to be sin on our behalf, so that we might </a:t>
            </a:r>
            <a:r>
              <a:rPr lang="en-US" sz="3600" b="1" dirty="0">
                <a:effectLst/>
                <a:latin typeface="Calibri" panose="020F0502020204030204" pitchFamily="34" charset="0"/>
                <a:ea typeface="Times New Roman" panose="02020603050405020304" pitchFamily="18" charset="0"/>
              </a:rPr>
              <a:t>become the righteousness of God</a:t>
            </a:r>
            <a:r>
              <a:rPr lang="en-US" sz="3600" dirty="0">
                <a:effectLst/>
                <a:latin typeface="Calibri" panose="020F0502020204030204" pitchFamily="34" charset="0"/>
                <a:ea typeface="Times New Roman" panose="02020603050405020304" pitchFamily="18" charset="0"/>
              </a:rPr>
              <a:t> in Him.”</a:t>
            </a:r>
            <a:endParaRPr lang="en-US" sz="3600" dirty="0">
              <a:effectLst/>
              <a:latin typeface="Times New Roman" panose="02020603050405020304" pitchFamily="18" charset="0"/>
              <a:ea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805708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Titus 2:11-14 </a:t>
            </a:r>
            <a:r>
              <a:rPr lang="en-US" sz="3200" dirty="0">
                <a:effectLst/>
                <a:latin typeface="Calibri" panose="020F0502020204030204" pitchFamily="34" charset="0"/>
                <a:ea typeface="Calibri" panose="020F0502020204030204" pitchFamily="34" charset="0"/>
                <a:cs typeface="Calibri" panose="020F0502020204030204" pitchFamily="34" charset="0"/>
              </a:rPr>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a:t>
            </a:r>
            <a:r>
              <a:rPr lang="en-US" sz="3200" b="1" dirty="0">
                <a:effectLst/>
                <a:latin typeface="Calibri" panose="020F0502020204030204" pitchFamily="34" charset="0"/>
                <a:ea typeface="Calibri" panose="020F0502020204030204" pitchFamily="34" charset="0"/>
                <a:cs typeface="Calibri" panose="020F0502020204030204" pitchFamily="34" charset="0"/>
              </a:rPr>
              <a:t>purify for Himself – a people for His own possession, zealous for good deeds.”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Heb 11:16 </a:t>
            </a:r>
            <a:r>
              <a:rPr lang="en-US" sz="3200" b="1" dirty="0">
                <a:effectLst/>
                <a:latin typeface="Calibri" panose="020F0502020204030204" pitchFamily="34" charset="0"/>
                <a:ea typeface="Calibri" panose="020F0502020204030204" pitchFamily="34" charset="0"/>
                <a:cs typeface="Calibri" panose="020F0502020204030204" pitchFamily="34" charset="0"/>
              </a:rPr>
              <a:t>“</a:t>
            </a:r>
            <a:r>
              <a:rPr lang="en-US" sz="3200" dirty="0">
                <a:effectLst/>
                <a:latin typeface="Calibri" panose="020F0502020204030204" pitchFamily="34" charset="0"/>
                <a:ea typeface="Calibri" panose="020F0502020204030204" pitchFamily="34" charset="0"/>
                <a:cs typeface="Calibri" panose="020F0502020204030204" pitchFamily="34" charset="0"/>
              </a:rPr>
              <a:t>because it is written: ‘</a:t>
            </a:r>
            <a:r>
              <a:rPr lang="en-US" sz="3200" i="1" dirty="0">
                <a:effectLst/>
                <a:latin typeface="Calibri" panose="020F0502020204030204" pitchFamily="34" charset="0"/>
                <a:ea typeface="Calibri" panose="020F0502020204030204" pitchFamily="34" charset="0"/>
                <a:cs typeface="Calibri" panose="020F0502020204030204" pitchFamily="34" charset="0"/>
              </a:rPr>
              <a:t>You shall be Holy,                   for I am Holy.”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122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What does our faith accomplish?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lnSpc>
                <a:spcPct val="107000"/>
              </a:lnSpc>
              <a:spcBef>
                <a:spcPts val="0"/>
              </a:spcBef>
              <a:spcAft>
                <a:spcPts val="800"/>
              </a:spcAft>
              <a:buNone/>
            </a:pPr>
            <a:r>
              <a:rPr lang="en-US"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brings salvation and life!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07000"/>
              </a:lnSpc>
              <a:spcBef>
                <a:spcPts val="0"/>
              </a:spcBef>
              <a:spcAft>
                <a:spcPts val="800"/>
              </a:spcAft>
              <a:buNone/>
            </a:pPr>
            <a:r>
              <a:rPr lang="en-US" sz="3200" b="1" dirty="0">
                <a:effectLst/>
                <a:latin typeface="Calibri" panose="020F0502020204030204" pitchFamily="34" charset="0"/>
                <a:ea typeface="Times New Roman" panose="02020603050405020304" pitchFamily="18" charset="0"/>
                <a:cs typeface="Calibri" panose="020F0502020204030204" pitchFamily="34" charset="0"/>
              </a:rPr>
              <a:t>Galatians 1:3,4 </a:t>
            </a:r>
            <a:r>
              <a:rPr lang="en-US" sz="3200" dirty="0">
                <a:effectLst/>
                <a:latin typeface="Calibri" panose="020F0502020204030204" pitchFamily="34" charset="0"/>
                <a:ea typeface="Times New Roman" panose="02020603050405020304" pitchFamily="18" charset="0"/>
                <a:cs typeface="Calibri" panose="020F0502020204030204" pitchFamily="34" charset="0"/>
              </a:rPr>
              <a:t> “Grace to you and </a:t>
            </a:r>
            <a:r>
              <a:rPr lang="en-US" sz="3200" b="1" dirty="0">
                <a:effectLst/>
                <a:latin typeface="Calibri" panose="020F0502020204030204" pitchFamily="34" charset="0"/>
                <a:ea typeface="Times New Roman" panose="02020603050405020304" pitchFamily="18" charset="0"/>
                <a:cs typeface="Calibri" panose="020F0502020204030204" pitchFamily="34" charset="0"/>
              </a:rPr>
              <a:t>peace from God our Father </a:t>
            </a:r>
            <a:r>
              <a:rPr lang="en-US" sz="3200" dirty="0">
                <a:effectLst/>
                <a:latin typeface="Calibri" panose="020F0502020204030204" pitchFamily="34" charset="0"/>
                <a:ea typeface="Times New Roman" panose="02020603050405020304" pitchFamily="18" charset="0"/>
                <a:cs typeface="Calibri" panose="020F0502020204030204" pitchFamily="34" charset="0"/>
              </a:rPr>
              <a:t>and the Lord Jesus Christ who gave Himself for our sins so that He might rescue us from this present evil age, according to the will of our God and Father.”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9467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Heb </a:t>
            </a:r>
            <a:r>
              <a:rPr lang="en-US" b="1">
                <a:effectLst/>
                <a:latin typeface="Calibri" panose="020F0502020204030204" pitchFamily="34" charset="0"/>
                <a:ea typeface="Times New Roman" panose="02020603050405020304" pitchFamily="18" charset="0"/>
                <a:cs typeface="Calibri" panose="020F0502020204030204" pitchFamily="34" charset="0"/>
              </a:rPr>
              <a:t>2:14,15    </a:t>
            </a:r>
            <a:r>
              <a:rPr lang="en-US" sz="3200">
                <a:effectLst/>
                <a:latin typeface="Calibri" panose="020F0502020204030204" pitchFamily="34" charset="0"/>
                <a:ea typeface="Times New Roman" panose="02020603050405020304" pitchFamily="18" charset="0"/>
                <a:cs typeface="Calibri" panose="020F0502020204030204" pitchFamily="34" charset="0"/>
              </a:rPr>
              <a:t>“</a:t>
            </a:r>
            <a:r>
              <a:rPr lang="en-US" sz="3200" dirty="0">
                <a:effectLst/>
                <a:latin typeface="Calibri" panose="020F0502020204030204" pitchFamily="34" charset="0"/>
                <a:ea typeface="Calibri" panose="020F0502020204030204" pitchFamily="34" charset="0"/>
                <a:cs typeface="Times New Roman" panose="02020603050405020304" pitchFamily="18" charset="0"/>
              </a:rPr>
              <a:t>He too shared in their humanity so that by His death he might break the power of him who holds the power of death—that is, the devil—and free those who all their lives were held in slavery by their fear of death</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t>
            </a:r>
            <a:r>
              <a:rPr lang="en-US" sz="3200" i="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Isa 40:31  </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“but those who hope in the LORD will renew their strength. They will soar on wings like eagles; they will run and not grow weary; they will walk and not be faint.”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388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And behold, on that very day two of them were going to a village named Emmaus. While they were talking and discussing, Jesus Himself approached and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began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traveling with them but their eyes were kept from recognizing Him. And He When He questioned them about their conversation, they told him about Jesus the Nazarene and He said to them, “You foolish men and slow of heart to believe in all that the prophets have spoken!” Then beginning with Moses and with all the </a:t>
            </a:r>
            <a:r>
              <a:rPr lang="en-US" sz="3200" dirty="0">
                <a:effectLst/>
                <a:latin typeface="Calibri" panose="020F0502020204030204" pitchFamily="34" charset="0"/>
                <a:ea typeface="Times New Roman" panose="02020603050405020304" pitchFamily="18" charset="0"/>
                <a:cs typeface="Calibri" panose="020F0502020204030204" pitchFamily="34" charset="0"/>
              </a:rPr>
              <a:t>Prophets, He explained to them the things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written</a:t>
            </a:r>
            <a:r>
              <a:rPr lang="en-US" sz="3200" dirty="0">
                <a:effectLst/>
                <a:latin typeface="Calibri" panose="020F0502020204030204" pitchFamily="34" charset="0"/>
                <a:ea typeface="Times New Roman" panose="02020603050405020304" pitchFamily="18" charset="0"/>
                <a:cs typeface="Calibri" panose="020F0502020204030204" pitchFamily="34" charset="0"/>
              </a:rPr>
              <a:t> about Himself in all the Scriptures.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20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As they approached the village where they were going, they invited Him to remain with them for the night. So, He went in to stay with them. And it came about, when He had reclined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at the table</a:t>
            </a:r>
            <a:r>
              <a:rPr lang="en-US" sz="3200" dirty="0">
                <a:effectLst/>
                <a:latin typeface="Calibri" panose="020F0502020204030204" pitchFamily="34" charset="0"/>
                <a:ea typeface="Times New Roman" panose="02020603050405020304" pitchFamily="18" charset="0"/>
                <a:cs typeface="Calibri" panose="020F0502020204030204" pitchFamily="34" charset="0"/>
              </a:rPr>
              <a:t> with them, that He took the bread and blessed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it,</a:t>
            </a:r>
            <a:r>
              <a:rPr lang="en-US" sz="3200" dirty="0">
                <a:effectLst/>
                <a:latin typeface="Calibri" panose="020F0502020204030204" pitchFamily="34" charset="0"/>
                <a:ea typeface="Times New Roman" panose="02020603050405020304" pitchFamily="18" charset="0"/>
                <a:cs typeface="Calibri" panose="020F0502020204030204" pitchFamily="34" charset="0"/>
              </a:rPr>
              <a:t> and He broke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it</a:t>
            </a:r>
            <a:r>
              <a:rPr lang="en-US" sz="3200" dirty="0">
                <a:effectLst/>
                <a:latin typeface="Calibri" panose="020F0502020204030204" pitchFamily="34" charset="0"/>
                <a:ea typeface="Times New Roman" panose="02020603050405020304" pitchFamily="18" charset="0"/>
                <a:cs typeface="Calibri" panose="020F0502020204030204" pitchFamily="34" charset="0"/>
              </a:rPr>
              <a:t> and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began</a:t>
            </a:r>
            <a:r>
              <a:rPr lang="en-US" sz="3200" dirty="0">
                <a:effectLst/>
                <a:latin typeface="Calibri" panose="020F0502020204030204" pitchFamily="34" charset="0"/>
                <a:ea typeface="Times New Roman" panose="02020603050405020304" pitchFamily="18" charset="0"/>
                <a:cs typeface="Calibri" panose="020F0502020204030204" pitchFamily="34" charset="0"/>
              </a:rPr>
              <a:t> giving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it</a:t>
            </a:r>
            <a:r>
              <a:rPr lang="en-US" sz="3200" dirty="0">
                <a:effectLst/>
                <a:latin typeface="Calibri" panose="020F0502020204030204" pitchFamily="34" charset="0"/>
                <a:ea typeface="Times New Roman" panose="02020603050405020304" pitchFamily="18" charset="0"/>
                <a:cs typeface="Calibri" panose="020F0502020204030204" pitchFamily="34" charset="0"/>
              </a:rPr>
              <a:t> to them. And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then</a:t>
            </a:r>
            <a:r>
              <a:rPr lang="en-US" sz="3200" dirty="0">
                <a:effectLst/>
                <a:latin typeface="Calibri" panose="020F0502020204030204" pitchFamily="34" charset="0"/>
                <a:ea typeface="Times New Roman" panose="02020603050405020304" pitchFamily="18" charset="0"/>
                <a:cs typeface="Calibri" panose="020F0502020204030204" pitchFamily="34" charset="0"/>
              </a:rPr>
              <a:t> their eyes were opened and they recognized Him; and He vanished from their sight. And they got up that very hour and returned to Jerusalem, and found the eleven gathered together and those who were with them. They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began</a:t>
            </a:r>
            <a:r>
              <a:rPr lang="en-US" sz="3200" dirty="0">
                <a:effectLst/>
                <a:latin typeface="Calibri" panose="020F0502020204030204" pitchFamily="34" charset="0"/>
                <a:ea typeface="Times New Roman" panose="02020603050405020304" pitchFamily="18" charset="0"/>
                <a:cs typeface="Calibri" panose="020F0502020204030204" pitchFamily="34" charset="0"/>
              </a:rPr>
              <a:t> to relate their experiences on the road, and how He was recognized by them at the breaking of the bread.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While they were telling these things,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Jesus</a:t>
            </a:r>
            <a:r>
              <a:rPr lang="en-US" sz="3200" dirty="0">
                <a:effectLst/>
                <a:latin typeface="Calibri" panose="020F0502020204030204" pitchFamily="34" charset="0"/>
                <a:ea typeface="Times New Roman" panose="02020603050405020304" pitchFamily="18" charset="0"/>
                <a:cs typeface="Calibri" panose="020F0502020204030204" pitchFamily="34" charset="0"/>
              </a:rPr>
              <a:t> Himself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suddenly</a:t>
            </a:r>
            <a:r>
              <a:rPr lang="en-US" sz="3200" dirty="0">
                <a:effectLst/>
                <a:latin typeface="Calibri" panose="020F0502020204030204" pitchFamily="34" charset="0"/>
                <a:ea typeface="Times New Roman" panose="02020603050405020304" pitchFamily="18" charset="0"/>
                <a:cs typeface="Calibri" panose="020F0502020204030204" pitchFamily="34" charset="0"/>
              </a:rPr>
              <a:t> stood in their midst and said to them, “Peace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be</a:t>
            </a:r>
            <a:r>
              <a:rPr lang="en-US" sz="3200" dirty="0">
                <a:effectLst/>
                <a:latin typeface="Calibri" panose="020F0502020204030204" pitchFamily="34" charset="0"/>
                <a:ea typeface="Times New Roman" panose="02020603050405020304" pitchFamily="18" charset="0"/>
                <a:cs typeface="Calibri" panose="020F0502020204030204" pitchFamily="34" charset="0"/>
              </a:rPr>
              <a:t> to you.” But they were startled and frightened, and thought that they were looking at a spirit. And He said to them, “Why are you frightened, and why are doubts arising in your hearts? See My hands, and My feet, that it is I Myself; touch Me and see, because a spirit does not have flesh and bones as you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plainly</a:t>
            </a:r>
            <a:r>
              <a:rPr lang="en-US" sz="3200" dirty="0">
                <a:effectLst/>
                <a:latin typeface="Calibri" panose="020F0502020204030204" pitchFamily="34" charset="0"/>
                <a:ea typeface="Times New Roman" panose="02020603050405020304" pitchFamily="18" charset="0"/>
                <a:cs typeface="Calibri" panose="020F0502020204030204" pitchFamily="34" charset="0"/>
              </a:rPr>
              <a:t> see that I have.” He said to them, “Have you anything here to eat?” They served Him a piece of broiled fish; and He took it and ate </a:t>
            </a:r>
            <a:r>
              <a:rPr lang="en-US" sz="3200" i="1" dirty="0">
                <a:effectLst/>
                <a:latin typeface="Calibri" panose="020F0502020204030204" pitchFamily="34" charset="0"/>
                <a:ea typeface="Times New Roman" panose="02020603050405020304" pitchFamily="18" charset="0"/>
                <a:cs typeface="Calibri" panose="020F0502020204030204" pitchFamily="34" charset="0"/>
              </a:rPr>
              <a:t>it</a:t>
            </a:r>
            <a:r>
              <a:rPr lang="en-US" sz="3200" dirty="0">
                <a:effectLst/>
                <a:latin typeface="Calibri" panose="020F0502020204030204" pitchFamily="34" charset="0"/>
                <a:ea typeface="Times New Roman" panose="02020603050405020304" pitchFamily="18" charset="0"/>
                <a:cs typeface="Calibri" panose="020F0502020204030204" pitchFamily="34" charset="0"/>
              </a:rPr>
              <a:t> in front of them.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091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Then He said to them, “These are My words which I spoke to you while I was still with you” and then He opened their minds to understand the Scriptures, . . .  And He led them out as far as Bethany, and He lifted up His hands and blessed them. While He was blessing them, He parted from them and was carried up into heaven. After worshiping Him they returned to Jerusalem with great joy, and were continually in the temple praising God.”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223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a:lnSpc>
                <a:spcPct val="107000"/>
              </a:lnSpc>
              <a:spcBef>
                <a:spcPts val="0"/>
              </a:spcBef>
              <a:spcAft>
                <a:spcPts val="800"/>
              </a:spcAft>
            </a:pP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07000"/>
              </a:lnSpc>
              <a:spcBef>
                <a:spcPts val="0"/>
              </a:spcBef>
              <a:spcAft>
                <a:spcPts val="800"/>
              </a:spcAft>
              <a:buNone/>
            </a:pPr>
            <a:r>
              <a:rPr lang="en-US"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QUESTION</a:t>
            </a:r>
            <a:r>
              <a:rPr lang="en-US"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Is it possible that we too might have a misunderstanding about the mission of the Lord’s life. </a:t>
            </a:r>
          </a:p>
          <a:p>
            <a:pPr marL="0" marR="0" indent="0">
              <a:lnSpc>
                <a:spcPct val="107000"/>
              </a:lnSpc>
              <a:spcBef>
                <a:spcPts val="0"/>
              </a:spcBef>
              <a:spcAft>
                <a:spcPts val="800"/>
              </a:spcAft>
              <a:buNone/>
            </a:pPr>
            <a:endParaRPr lang="en-US" sz="1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indent="0" algn="ctr">
              <a:lnSpc>
                <a:spcPct val="107000"/>
              </a:lnSpc>
              <a:spcBef>
                <a:spcPts val="0"/>
              </a:spcBef>
              <a:spcAft>
                <a:spcPts val="800"/>
              </a:spcAft>
              <a:buNone/>
            </a:pPr>
            <a:r>
              <a:rPr lang="en-US" sz="3200" i="1" dirty="0">
                <a:effectLst/>
                <a:latin typeface="Calibri" panose="020F0502020204030204" pitchFamily="34" charset="0"/>
                <a:ea typeface="Calibri" panose="020F0502020204030204" pitchFamily="34" charset="0"/>
                <a:cs typeface="Times New Roman" panose="02020603050405020304" pitchFamily="18" charset="0"/>
              </a:rPr>
              <a:t>Mission Statement:</a:t>
            </a:r>
          </a:p>
          <a:p>
            <a:pPr marL="0" marR="0" indent="0">
              <a:lnSpc>
                <a:spcPct val="107000"/>
              </a:lnSpc>
              <a:spcBef>
                <a:spcPts val="0"/>
              </a:spcBef>
              <a:spcAft>
                <a:spcPts val="800"/>
              </a:spcAft>
              <a:buNone/>
            </a:pPr>
            <a:r>
              <a:rPr lang="en-US"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 3:16</a:t>
            </a:r>
            <a:r>
              <a:rPr lang="en-US"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“For God so loved the world that </a:t>
            </a:r>
            <a:r>
              <a:rPr lang="en-US" sz="3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He gave His only begotten Son, </a:t>
            </a:r>
            <a:r>
              <a:rPr lang="en-US" sz="32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that whoever believes in Him shall not perish, but have eternal life.”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08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600" dirty="0"/>
          </a:p>
          <a:p>
            <a:pPr marL="0" marR="0" indent="0">
              <a:lnSpc>
                <a:spcPct val="107000"/>
              </a:lnSpc>
              <a:spcBef>
                <a:spcPts val="0"/>
              </a:spcBef>
              <a:spcAft>
                <a:spcPts val="800"/>
              </a:spcAft>
              <a:buNone/>
            </a:pPr>
            <a:r>
              <a:rPr lang="en-US" sz="3200" b="1" dirty="0">
                <a:effectLst/>
                <a:latin typeface="Calibri" panose="020F0502020204030204" pitchFamily="34" charset="0"/>
                <a:ea typeface="Times New Roman" panose="02020603050405020304" pitchFamily="18" charset="0"/>
                <a:cs typeface="Calibri" panose="020F0502020204030204" pitchFamily="34" charset="0"/>
              </a:rPr>
              <a:t>Romans 5:8</a:t>
            </a:r>
            <a:r>
              <a:rPr lang="en-US" sz="3200" dirty="0">
                <a:effectLst/>
                <a:latin typeface="Calibri" panose="020F0502020204030204" pitchFamily="34" charset="0"/>
                <a:ea typeface="Times New Roman" panose="02020603050405020304" pitchFamily="18" charset="0"/>
                <a:cs typeface="Calibri" panose="020F0502020204030204" pitchFamily="34" charset="0"/>
              </a:rPr>
              <a:t>: “But God demonstrates His own love toward us in that while we were yet sinners, Christ died for us.”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Rom 4:23 – 5:1</a:t>
            </a:r>
            <a:r>
              <a:rPr lang="en-US" sz="3200" dirty="0">
                <a:effectLst/>
                <a:latin typeface="Calibri" panose="020F0502020204030204" pitchFamily="34" charset="0"/>
                <a:ea typeface="Calibri" panose="020F0502020204030204" pitchFamily="34" charset="0"/>
                <a:cs typeface="Calibri" panose="020F0502020204030204" pitchFamily="34" charset="0"/>
              </a:rPr>
              <a:t> “… but for us also, to whom it shall be imputed, if we believe on Him that raised up Jesus our Lord from the dead; who was delivered for our offenses, and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was raised again for our justification</a:t>
            </a:r>
            <a:r>
              <a:rPr lang="en-US" sz="3200" dirty="0">
                <a:effectLst/>
                <a:latin typeface="Calibri" panose="020F0502020204030204" pitchFamily="34" charset="0"/>
                <a:ea typeface="Calibri" panose="020F0502020204030204" pitchFamily="34" charset="0"/>
                <a:cs typeface="Calibri" panose="020F0502020204030204" pitchFamily="34" charset="0"/>
              </a:rPr>
              <a:t>. Therefore, having been justified by faith,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have peace with God</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through our Lord Jesus Christ.”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72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b="1" dirty="0">
                <a:effectLst/>
                <a:latin typeface="Calibri" panose="020F0502020204030204" pitchFamily="34" charset="0"/>
                <a:ea typeface="Times New Roman" panose="02020603050405020304" pitchFamily="18" charset="0"/>
              </a:rPr>
              <a:t>1 Cor 15:1-8</a:t>
            </a:r>
            <a:r>
              <a:rPr lang="en-US"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“Now I make known to you brethren, the gospel which I preached to you, which you also received, in which you also stand, </a:t>
            </a:r>
            <a:r>
              <a:rPr lang="en-US" sz="3200" b="1" dirty="0">
                <a:effectLst/>
                <a:latin typeface="Calibri" panose="020F0502020204030204" pitchFamily="34" charset="0"/>
                <a:ea typeface="Times New Roman" panose="02020603050405020304" pitchFamily="18" charset="0"/>
              </a:rPr>
              <a:t>by which you also are saved</a:t>
            </a:r>
            <a:r>
              <a:rPr lang="en-US" sz="3200" dirty="0">
                <a:effectLst/>
                <a:latin typeface="Calibri" panose="020F0502020204030204" pitchFamily="34" charset="0"/>
                <a:ea typeface="Times New Roman" panose="02020603050405020304" pitchFamily="18" charset="0"/>
              </a:rPr>
              <a:t> - that Christ died for our sins according to the Scriptures, and that He was buried, and that He was raised on the third day according to the Scriptures, and that He appeared to Cephas, then to the twelve. After that He appeared to more than five hundred brethren at one time, most of whom remain until now, but some have fallen asleep; then He appeared to James, then to all the apostles; and last of all, as to one untimely born, He appeared to me also.”</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52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What does our faith accomplish?</a:t>
            </a:r>
          </a:p>
          <a:p>
            <a:pPr marL="0" marR="0" indent="0" algn="ctr">
              <a:lnSpc>
                <a:spcPct val="107000"/>
              </a:lnSpc>
              <a:spcBef>
                <a:spcPts val="0"/>
              </a:spcBef>
              <a:spcAft>
                <a:spcPts val="80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dirty="0">
                <a:effectLst/>
                <a:latin typeface="Calibri" panose="020F0502020204030204" pitchFamily="34" charset="0"/>
                <a:ea typeface="Times New Roman" panose="02020603050405020304" pitchFamily="18" charset="0"/>
                <a:cs typeface="Calibri" panose="020F0502020204030204" pitchFamily="34" charset="0"/>
              </a:rPr>
              <a:t>FIRST, with </a:t>
            </a:r>
            <a:r>
              <a:rPr lang="en-US" sz="3200" b="1" dirty="0">
                <a:effectLst/>
                <a:latin typeface="Calibri" panose="020F0502020204030204" pitchFamily="34" charset="0"/>
                <a:ea typeface="Times New Roman" panose="02020603050405020304" pitchFamily="18" charset="0"/>
                <a:cs typeface="Calibri" panose="020F0502020204030204" pitchFamily="34" charset="0"/>
              </a:rPr>
              <a:t>OUR</a:t>
            </a:r>
            <a:r>
              <a:rPr lang="en-US" sz="3200" dirty="0">
                <a:effectLst/>
                <a:latin typeface="Calibri" panose="020F0502020204030204" pitchFamily="34" charset="0"/>
                <a:ea typeface="Times New Roman" panose="02020603050405020304" pitchFamily="18" charset="0"/>
                <a:cs typeface="Calibri" panose="020F0502020204030204" pitchFamily="34" charset="0"/>
              </a:rPr>
              <a:t> FAITH we please the Father and we are blessed by Him by receiving salvation. </a:t>
            </a:r>
          </a:p>
          <a:p>
            <a:pPr marL="0" marR="0" indent="0">
              <a:lnSpc>
                <a:spcPct val="107000"/>
              </a:lnSpc>
              <a:spcBef>
                <a:spcPts val="0"/>
              </a:spcBef>
              <a:spcAft>
                <a:spcPts val="80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Hebrews 11:6</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states, “But without faith it is impossible to please Him, for he who comes to God must believe that He is, and that He is a rewarder of those who diligently seek Him.”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2516295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1636</Words>
  <Application>Microsoft Office PowerPoint</Application>
  <PresentationFormat>Widescreen</PresentationFormat>
  <Paragraphs>56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26</cp:revision>
  <dcterms:created xsi:type="dcterms:W3CDTF">2019-04-11T15:26:57Z</dcterms:created>
  <dcterms:modified xsi:type="dcterms:W3CDTF">2022-04-13T17:36:46Z</dcterms:modified>
</cp:coreProperties>
</file>