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81" r:id="rId3"/>
    <p:sldId id="280" r:id="rId4"/>
    <p:sldId id="279" r:id="rId5"/>
    <p:sldId id="278" r:id="rId6"/>
    <p:sldId id="277" r:id="rId7"/>
    <p:sldId id="276" r:id="rId8"/>
    <p:sldId id="275" r:id="rId9"/>
    <p:sldId id="274" r:id="rId10"/>
    <p:sldId id="273" r:id="rId11"/>
    <p:sldId id="272"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22" d="100"/>
          <a:sy n="122" d="100"/>
        </p:scale>
        <p:origin x="1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11/6/2020</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11/6/2020</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11/6/2020</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11/6/2020</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11/6/2020</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11/6/2020</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11/6/2020</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11/6/2020</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11/6/2020</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11/6/2020</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11/6/2020</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11/6/2020</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studytools.com/matthew/passage/?q=matthew+6:14-1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a:lnSpc>
                <a:spcPct val="106000"/>
              </a:lnSpc>
              <a:spcBef>
                <a:spcPts val="0"/>
              </a:spcBef>
              <a:spcAft>
                <a:spcPts val="800"/>
              </a:spcAft>
            </a:pPr>
            <a:r>
              <a:rPr lang="en-US" sz="3600" b="1" kern="1800" dirty="0">
                <a:effectLst/>
                <a:latin typeface="Calibri" panose="020F0502020204030204" pitchFamily="34" charset="0"/>
                <a:ea typeface="Times New Roman" panose="02020603050405020304" pitchFamily="18" charset="0"/>
                <a:cs typeface="Calibri" panose="020F0502020204030204" pitchFamily="34" charset="0"/>
              </a:rPr>
              <a:t>FORGIVENESS: 70 X 7    </a:t>
            </a:r>
          </a:p>
          <a:p>
            <a:pPr marL="0" marR="0" indent="0">
              <a:lnSpc>
                <a:spcPct val="106000"/>
              </a:lnSpc>
              <a:spcBef>
                <a:spcPts val="0"/>
              </a:spcBef>
              <a:spcAft>
                <a:spcPts val="80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sz="3600" kern="1800" dirty="0">
                <a:effectLst/>
                <a:ea typeface="Times New Roman" panose="02020603050405020304" pitchFamily="18" charset="0"/>
                <a:cs typeface="Calibri" panose="020F0502020204030204" pitchFamily="34" charset="0"/>
              </a:rPr>
              <a:t>WHAT LESSON OR UNDERSTANDING MIGHT COME FROM THE LESSONS ABOUT THOMAS/PETER AND THEIR FALLEN HUMANITY?      </a:t>
            </a:r>
          </a:p>
          <a:p>
            <a:pPr marL="0" marR="0" indent="0">
              <a:lnSpc>
                <a:spcPct val="106000"/>
              </a:lnSpc>
              <a:spcBef>
                <a:spcPts val="0"/>
              </a:spcBef>
              <a:spcAft>
                <a:spcPts val="800"/>
              </a:spcAft>
              <a:buNone/>
            </a:pPr>
            <a:endParaRPr lang="en-US" sz="1200" kern="1800" dirty="0">
              <a:effectLst/>
              <a:ea typeface="Times New Roman" panose="02020603050405020304" pitchFamily="18" charset="0"/>
              <a:cs typeface="Calibri" panose="020F0502020204030204" pitchFamily="34" charset="0"/>
            </a:endParaRPr>
          </a:p>
          <a:p>
            <a:pPr marL="0" marR="0">
              <a:lnSpc>
                <a:spcPct val="106000"/>
              </a:lnSpc>
              <a:spcBef>
                <a:spcPts val="0"/>
              </a:spcBef>
              <a:spcAft>
                <a:spcPts val="800"/>
              </a:spcAft>
            </a:pPr>
            <a:r>
              <a:rPr lang="en-US" sz="3600" kern="1800" dirty="0">
                <a:effectLst/>
                <a:latin typeface="Tempus Sans ITC" panose="04020404030D07020202" pitchFamily="82" charset="0"/>
                <a:ea typeface="Times New Roman" panose="02020603050405020304" pitchFamily="18" charset="0"/>
                <a:cs typeface="Calibri" panose="020F0502020204030204" pitchFamily="34" charset="0"/>
              </a:rPr>
              <a:t>THEY WERE FALLEN </a:t>
            </a:r>
            <a:r>
              <a:rPr lang="en-US" sz="3600" b="1" kern="1800" dirty="0">
                <a:effectLst/>
                <a:latin typeface="Tempus Sans ITC" panose="04020404030D07020202" pitchFamily="82" charset="0"/>
                <a:ea typeface="Times New Roman" panose="02020603050405020304" pitchFamily="18" charset="0"/>
                <a:cs typeface="Calibri" panose="020F0502020204030204" pitchFamily="34" charset="0"/>
              </a:rPr>
              <a:t>YET FORGIVEN </a:t>
            </a:r>
            <a:r>
              <a:rPr lang="en-US" sz="3600" kern="1800" dirty="0">
                <a:effectLst/>
                <a:latin typeface="Tempus Sans ITC" panose="04020404030D07020202" pitchFamily="82" charset="0"/>
                <a:ea typeface="Times New Roman" panose="02020603050405020304" pitchFamily="18" charset="0"/>
                <a:cs typeface="Calibri" panose="020F0502020204030204" pitchFamily="34" charset="0"/>
              </a:rPr>
              <a:t>AND ACCEPTED “TOOLS”   OR WORKMEN IN GOD’S KINGDOM.</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2459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Mt 7:1,2 </a:t>
            </a:r>
            <a:r>
              <a:rPr lang="en-US" sz="1200" dirty="0">
                <a:effectLst/>
                <a:latin typeface="Tempus Sans ITC" panose="04020404030D07020202" pitchFamily="82" charset="0"/>
                <a:ea typeface="Times New Roman" panose="02020603050405020304" pitchFamily="18" charset="0"/>
                <a:cs typeface="Calibri" panose="020F0502020204030204" pitchFamily="34" charset="0"/>
              </a:rPr>
              <a:t>ESV</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3600" dirty="0">
                <a:effectLst/>
                <a:latin typeface="Calibri" panose="020F0502020204030204" pitchFamily="34" charset="0"/>
                <a:ea typeface="Times New Roman" panose="02020603050405020304" pitchFamily="18" charset="0"/>
                <a:cs typeface="Calibri" panose="020F0502020204030204" pitchFamily="34" charset="0"/>
              </a:rPr>
              <a:t>“Judge not, that you be not judged. For with the judgment you pronounce you will be judged, and with the measure you use it will be measured to you.”</a:t>
            </a:r>
          </a:p>
          <a:p>
            <a:pPr marL="0" indent="0">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Col 3:13 </a:t>
            </a:r>
            <a:r>
              <a:rPr lang="en-US" sz="1200" dirty="0">
                <a:effectLst/>
                <a:latin typeface="Tempus Sans ITC" panose="04020404030D07020202" pitchFamily="82" charset="0"/>
                <a:ea typeface="Times New Roman" panose="02020603050405020304" pitchFamily="18" charset="0"/>
                <a:cs typeface="Calibri" panose="020F0502020204030204" pitchFamily="34" charset="0"/>
              </a:rPr>
              <a:t>ESV</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3600" b="1" dirty="0">
                <a:effectLst/>
                <a:latin typeface="Calibri" panose="020F0502020204030204" pitchFamily="34" charset="0"/>
                <a:ea typeface="Times New Roman" panose="02020603050405020304" pitchFamily="18" charset="0"/>
                <a:cs typeface="Calibri" panose="020F0502020204030204" pitchFamily="34" charset="0"/>
              </a:rPr>
              <a:t>“</a:t>
            </a:r>
            <a:r>
              <a:rPr lang="en-US" sz="3600" dirty="0">
                <a:effectLst/>
                <a:latin typeface="Calibri" panose="020F0502020204030204" pitchFamily="34" charset="0"/>
                <a:ea typeface="Times New Roman" panose="02020603050405020304" pitchFamily="18" charset="0"/>
                <a:cs typeface="Calibri" panose="020F0502020204030204" pitchFamily="34" charset="0"/>
              </a:rPr>
              <a:t>Bearing with one another and, if one has a complaint against another, forgiving each other; as the Lord has forgiven you, so you also must forgive.”</a:t>
            </a:r>
          </a:p>
          <a:p>
            <a:pPr marL="0" indent="0">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sz="3600" b="1" dirty="0">
                <a:effectLst/>
                <a:latin typeface="Calibri" panose="020F0502020204030204" pitchFamily="34" charset="0"/>
                <a:ea typeface="Times New Roman" panose="02020603050405020304" pitchFamily="18" charset="0"/>
                <a:cs typeface="Calibri" panose="020F0502020204030204" pitchFamily="34" charset="0"/>
              </a:rPr>
              <a:t>Rom 3:23 </a:t>
            </a:r>
            <a:r>
              <a:rPr lang="en-US" sz="1200" dirty="0">
                <a:effectLst/>
                <a:latin typeface="Tempus Sans ITC" panose="04020404030D07020202" pitchFamily="82" charset="0"/>
                <a:ea typeface="Times New Roman" panose="02020603050405020304" pitchFamily="18" charset="0"/>
                <a:cs typeface="Calibri" panose="020F0502020204030204" pitchFamily="34" charset="0"/>
              </a:rPr>
              <a:t>ESV</a:t>
            </a:r>
            <a:r>
              <a:rPr lang="en-US" sz="3600" b="1" dirty="0">
                <a:effectLst/>
                <a:latin typeface="Calibri" panose="020F0502020204030204" pitchFamily="34" charset="0"/>
                <a:ea typeface="Times New Roman" panose="02020603050405020304" pitchFamily="18" charset="0"/>
                <a:cs typeface="Calibri" panose="020F0502020204030204" pitchFamily="34" charset="0"/>
              </a:rPr>
              <a:t>   “</a:t>
            </a:r>
            <a:r>
              <a:rPr lang="en-US" sz="3600" dirty="0">
                <a:effectLst/>
                <a:latin typeface="Calibri" panose="020F0502020204030204" pitchFamily="34" charset="0"/>
                <a:ea typeface="Times New Roman" panose="02020603050405020304" pitchFamily="18" charset="0"/>
                <a:cs typeface="Calibri" panose="020F0502020204030204" pitchFamily="34" charset="0"/>
              </a:rPr>
              <a:t>For all have sinned and fall short of the glory of God”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4749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4D2A2-9FE6-4D9A-8DE7-1159991E2538}"/>
              </a:ext>
            </a:extLst>
          </p:cNvPr>
          <p:cNvSpPr>
            <a:spLocks noGrp="1"/>
          </p:cNvSpPr>
          <p:nvPr>
            <p:ph type="title"/>
          </p:nvPr>
        </p:nvSpPr>
        <p:spPr>
          <a:xfrm>
            <a:off x="838200" y="365126"/>
            <a:ext cx="10515600" cy="12143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AB1EF83-D12E-4492-8578-FA365CC5E034}"/>
              </a:ext>
            </a:extLst>
          </p:cNvPr>
          <p:cNvSpPr>
            <a:spLocks noGrp="1"/>
          </p:cNvSpPr>
          <p:nvPr>
            <p:ph idx="1"/>
          </p:nvPr>
        </p:nvSpPr>
        <p:spPr>
          <a:xfrm>
            <a:off x="838200" y="486562"/>
            <a:ext cx="10515600" cy="5690401"/>
          </a:xfrm>
        </p:spPr>
        <p:txBody>
          <a:bodyPr>
            <a:normAutofit/>
          </a:bodyPr>
          <a:lstStyle/>
          <a:p>
            <a:pPr marL="0" marR="0" indent="0">
              <a:lnSpc>
                <a:spcPct val="106000"/>
              </a:lnSpc>
              <a:spcBef>
                <a:spcPts val="0"/>
              </a:spcBef>
              <a:spcAft>
                <a:spcPts val="80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Mt 6:12 </a:t>
            </a:r>
            <a:r>
              <a:rPr lang="en-US" sz="1200" dirty="0">
                <a:effectLst/>
                <a:latin typeface="Tempus Sans ITC" panose="04020404030D07020202" pitchFamily="82" charset="0"/>
                <a:ea typeface="Times New Roman" panose="02020603050405020304" pitchFamily="18" charset="0"/>
                <a:cs typeface="Calibri" panose="020F0502020204030204" pitchFamily="34" charset="0"/>
              </a:rPr>
              <a:t>ESV</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3600" b="1" dirty="0">
                <a:effectLst/>
                <a:latin typeface="Calibri" panose="020F0502020204030204" pitchFamily="34" charset="0"/>
                <a:ea typeface="Times New Roman" panose="02020603050405020304" pitchFamily="18" charset="0"/>
                <a:cs typeface="Calibri" panose="020F0502020204030204" pitchFamily="34" charset="0"/>
              </a:rPr>
              <a:t>“</a:t>
            </a:r>
            <a:r>
              <a:rPr lang="en-US" sz="3600" dirty="0">
                <a:effectLst/>
                <a:latin typeface="Calibri" panose="020F0502020204030204" pitchFamily="34" charset="0"/>
                <a:ea typeface="Times New Roman" panose="02020603050405020304" pitchFamily="18" charset="0"/>
                <a:cs typeface="Calibri" panose="020F0502020204030204" pitchFamily="34" charset="0"/>
              </a:rPr>
              <a:t>And forgive us our debts, as we also have forgiven our debtors.”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I John 3:15 </a:t>
            </a:r>
            <a:r>
              <a:rPr lang="en-US" sz="1200" dirty="0">
                <a:effectLst/>
                <a:latin typeface="Tempus Sans ITC" panose="04020404030D07020202" pitchFamily="82" charset="0"/>
                <a:ea typeface="Times New Roman" panose="02020603050405020304" pitchFamily="18" charset="0"/>
                <a:cs typeface="Calibri" panose="020F0502020204030204" pitchFamily="34" charset="0"/>
              </a:rPr>
              <a:t>ESV</a:t>
            </a:r>
            <a:r>
              <a:rPr lang="en-US" sz="3600" b="1" dirty="0">
                <a:effectLst/>
                <a:latin typeface="Calibri" panose="020F0502020204030204" pitchFamily="34" charset="0"/>
                <a:ea typeface="Times New Roman" panose="02020603050405020304" pitchFamily="18" charset="0"/>
                <a:cs typeface="Calibri" panose="020F0502020204030204" pitchFamily="34" charset="0"/>
              </a:rPr>
              <a:t>   “</a:t>
            </a:r>
            <a:r>
              <a:rPr lang="en-US" sz="3600" dirty="0">
                <a:effectLst/>
                <a:latin typeface="Calibri" panose="020F0502020204030204" pitchFamily="34" charset="0"/>
                <a:ea typeface="Times New Roman" panose="02020603050405020304" pitchFamily="18" charset="0"/>
                <a:cs typeface="Calibri" panose="020F0502020204030204" pitchFamily="34" charset="0"/>
              </a:rPr>
              <a:t>Everyone who hates his brother is a murderer, and you know that no murderer has eternal life abiding in him.”</a:t>
            </a:r>
            <a:endParaRPr lang="en-US" sz="36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6000"/>
              </a:lnSpc>
              <a:spcBef>
                <a:spcPts val="0"/>
              </a:spcBef>
              <a:spcAft>
                <a:spcPts val="800"/>
              </a:spcAft>
              <a:buNone/>
            </a:pPr>
            <a:r>
              <a:rPr lang="en-US" sz="3600" b="1" dirty="0">
                <a:effectLst/>
                <a:latin typeface="Calibri" panose="020F0502020204030204" pitchFamily="34" charset="0"/>
                <a:ea typeface="Times New Roman" panose="02020603050405020304" pitchFamily="18" charset="0"/>
                <a:cs typeface="Calibri" panose="020F0502020204030204" pitchFamily="34" charset="0"/>
              </a:rPr>
              <a:t>Mt 5:44 </a:t>
            </a:r>
            <a:r>
              <a:rPr lang="en-US" sz="1200" dirty="0">
                <a:effectLst/>
                <a:latin typeface="Tempus Sans ITC" panose="04020404030D07020202" pitchFamily="82" charset="0"/>
                <a:ea typeface="Times New Roman" panose="02020603050405020304" pitchFamily="18" charset="0"/>
                <a:cs typeface="Calibri" panose="020F0502020204030204" pitchFamily="34" charset="0"/>
              </a:rPr>
              <a:t>ESV</a:t>
            </a:r>
            <a:r>
              <a:rPr lang="en-US" sz="3600" b="1" dirty="0">
                <a:effectLst/>
                <a:latin typeface="Calibri" panose="020F0502020204030204" pitchFamily="34" charset="0"/>
                <a:ea typeface="Times New Roman" panose="02020603050405020304" pitchFamily="18" charset="0"/>
                <a:cs typeface="Calibri" panose="020F0502020204030204" pitchFamily="34" charset="0"/>
              </a:rPr>
              <a:t>   “</a:t>
            </a:r>
            <a:r>
              <a:rPr lang="en-US" sz="3600" dirty="0">
                <a:effectLst/>
                <a:latin typeface="Calibri" panose="020F0502020204030204" pitchFamily="34" charset="0"/>
                <a:ea typeface="Times New Roman" panose="02020603050405020304" pitchFamily="18" charset="0"/>
                <a:cs typeface="Calibri" panose="020F0502020204030204" pitchFamily="34" charset="0"/>
              </a:rPr>
              <a:t>But I say to you, Love your enemies and pray for those who persecute you”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7663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0C3AD-D6B7-42F3-B7F3-E57F95C13E59}"/>
              </a:ext>
            </a:extLst>
          </p:cNvPr>
          <p:cNvSpPr>
            <a:spLocks noGrp="1"/>
          </p:cNvSpPr>
          <p:nvPr>
            <p:ph type="title"/>
          </p:nvPr>
        </p:nvSpPr>
        <p:spPr>
          <a:xfrm>
            <a:off x="838200" y="365125"/>
            <a:ext cx="10515600" cy="1969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AE23CA9-7E26-413A-893C-5FC8A40CBA38}"/>
              </a:ext>
            </a:extLst>
          </p:cNvPr>
          <p:cNvSpPr>
            <a:spLocks noGrp="1"/>
          </p:cNvSpPr>
          <p:nvPr>
            <p:ph idx="1"/>
          </p:nvPr>
        </p:nvSpPr>
        <p:spPr>
          <a:xfrm>
            <a:off x="838200" y="486562"/>
            <a:ext cx="10515600" cy="5690402"/>
          </a:xfrm>
        </p:spPr>
        <p:txBody>
          <a:bodyPr>
            <a:normAutofit lnSpcReduction="10000"/>
          </a:bodyPr>
          <a:lstStyle/>
          <a:p>
            <a:pPr marL="0" indent="0">
              <a:buNone/>
            </a:pPr>
            <a:r>
              <a:rPr lang="en-US" sz="4000" dirty="0"/>
              <a:t>Summary:</a:t>
            </a:r>
          </a:p>
          <a:p>
            <a:pPr marL="342900" marR="0" lvl="0" indent="-342900">
              <a:lnSpc>
                <a:spcPct val="106000"/>
              </a:lnSpc>
              <a:spcBef>
                <a:spcPts val="0"/>
              </a:spcBef>
              <a:spcAft>
                <a:spcPts val="800"/>
              </a:spcAft>
              <a:buFont typeface="+mj-lt"/>
              <a:buAutoNum type="arabicPeriod"/>
            </a:pPr>
            <a:r>
              <a:rPr lang="en-US" dirty="0">
                <a:effectLst/>
                <a:latin typeface="Calibri" panose="020F0502020204030204" pitchFamily="34" charset="0"/>
                <a:ea typeface="Times New Roman" panose="02020603050405020304" pitchFamily="18" charset="0"/>
                <a:cs typeface="Calibri" panose="020F0502020204030204" pitchFamily="34" charset="0"/>
              </a:rPr>
              <a:t>We are to stay away from those who cause controversy/conflict. We seek to resolve issues but separate from them if necessary.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800"/>
              </a:spcAft>
              <a:buFont typeface="+mj-lt"/>
              <a:buAutoNum type="arabicPeriod"/>
            </a:pPr>
            <a:r>
              <a:rPr lang="en-US" dirty="0">
                <a:effectLst/>
                <a:latin typeface="Calibri" panose="020F0502020204030204" pitchFamily="34" charset="0"/>
                <a:ea typeface="Times New Roman" panose="02020603050405020304" pitchFamily="18" charset="0"/>
                <a:cs typeface="Calibri" panose="020F0502020204030204" pitchFamily="34" charset="0"/>
              </a:rPr>
              <a:t>We are to be at peace with </a:t>
            </a:r>
            <a:r>
              <a:rPr lang="en-US" b="1" dirty="0">
                <a:effectLst/>
                <a:latin typeface="Calibri" panose="020F0502020204030204" pitchFamily="34" charset="0"/>
                <a:ea typeface="Times New Roman" panose="02020603050405020304" pitchFamily="18" charset="0"/>
                <a:cs typeface="Calibri" panose="020F0502020204030204" pitchFamily="34" charset="0"/>
              </a:rPr>
              <a:t>all men</a:t>
            </a:r>
            <a:r>
              <a:rPr lang="en-US" dirty="0">
                <a:effectLst/>
                <a:latin typeface="Calibri" panose="020F0502020204030204" pitchFamily="34" charset="0"/>
                <a:ea typeface="Times New Roman" panose="02020603050405020304" pitchFamily="18" charset="0"/>
                <a:cs typeface="Calibri" panose="020F0502020204030204" pitchFamily="34" charset="0"/>
              </a:rPr>
              <a:t> as much as it depends </a:t>
            </a:r>
            <a:r>
              <a:rPr lang="en-US">
                <a:effectLst/>
                <a:latin typeface="Calibri" panose="020F0502020204030204" pitchFamily="34" charset="0"/>
                <a:ea typeface="Times New Roman" panose="02020603050405020304" pitchFamily="18" charset="0"/>
                <a:cs typeface="Calibri" panose="020F0502020204030204" pitchFamily="34" charset="0"/>
              </a:rPr>
              <a:t>on us but </a:t>
            </a:r>
            <a:r>
              <a:rPr lang="en-US" dirty="0">
                <a:effectLst/>
                <a:latin typeface="Calibri" panose="020F0502020204030204" pitchFamily="34" charset="0"/>
                <a:ea typeface="Times New Roman" panose="02020603050405020304" pitchFamily="18" charset="0"/>
                <a:cs typeface="Calibri" panose="020F0502020204030204" pitchFamily="34" charset="0"/>
              </a:rPr>
              <a:t>especially with our brothers and sisters in Christ.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800"/>
              </a:spcAft>
              <a:buNone/>
            </a:pPr>
            <a:r>
              <a:rPr lang="en-US" dirty="0">
                <a:effectLst/>
                <a:latin typeface="Calibri" panose="020F0502020204030204" pitchFamily="34" charset="0"/>
                <a:ea typeface="Times New Roman" panose="02020603050405020304" pitchFamily="18" charset="0"/>
                <a:cs typeface="Calibri" panose="020F0502020204030204" pitchFamily="34" charset="0"/>
              </a:rPr>
              <a:t>       a. We help sinners with tenderness and understanding.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800"/>
              </a:spcAft>
              <a:buNone/>
            </a:pPr>
            <a:r>
              <a:rPr lang="en-US" dirty="0">
                <a:effectLst/>
                <a:latin typeface="Calibri" panose="020F0502020204030204" pitchFamily="34" charset="0"/>
                <a:ea typeface="Times New Roman" panose="02020603050405020304" pitchFamily="18" charset="0"/>
                <a:cs typeface="Calibri" panose="020F0502020204030204" pitchFamily="34" charset="0"/>
              </a:rPr>
              <a:t>        b. We forgive as often as necessary.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800"/>
              </a:spcAft>
              <a:buNone/>
            </a:pPr>
            <a:r>
              <a:rPr lang="en-US" dirty="0">
                <a:effectLst/>
                <a:latin typeface="Calibri" panose="020F0502020204030204" pitchFamily="34" charset="0"/>
                <a:ea typeface="Times New Roman" panose="02020603050405020304" pitchFamily="18" charset="0"/>
                <a:cs typeface="Calibri" panose="020F0502020204030204" pitchFamily="34" charset="0"/>
              </a:rPr>
              <a:t>        c. We do not take revenge but we love with humility.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800"/>
              </a:spcAft>
              <a:buNone/>
            </a:pPr>
            <a:r>
              <a:rPr lang="en-US" dirty="0">
                <a:effectLst/>
                <a:latin typeface="Calibri" panose="020F0502020204030204" pitchFamily="34" charset="0"/>
                <a:ea typeface="Times New Roman" panose="02020603050405020304" pitchFamily="18" charset="0"/>
                <a:cs typeface="Calibri" panose="020F0502020204030204" pitchFamily="34" charset="0"/>
              </a:rPr>
              <a:t>        d. We do not judge or condemn, but love even our enemies.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800"/>
              </a:spcAft>
              <a:buNone/>
            </a:pPr>
            <a:r>
              <a:rPr lang="en-US" dirty="0">
                <a:effectLst/>
                <a:latin typeface="Calibri" panose="020F0502020204030204" pitchFamily="34" charset="0"/>
                <a:ea typeface="Times New Roman" panose="02020603050405020304" pitchFamily="18" charset="0"/>
                <a:cs typeface="Calibri" panose="020F0502020204030204" pitchFamily="34" charset="0"/>
              </a:rPr>
              <a:t>3. We remember the forgiveness that Christ offers us, at a horrible price, and we do likewise.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085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3440E-85EC-435C-BFC1-FC60A97E61B4}"/>
              </a:ext>
            </a:extLst>
          </p:cNvPr>
          <p:cNvSpPr>
            <a:spLocks noGrp="1"/>
          </p:cNvSpPr>
          <p:nvPr>
            <p:ph type="title"/>
          </p:nvPr>
        </p:nvSpPr>
        <p:spPr>
          <a:xfrm>
            <a:off x="838200" y="365125"/>
            <a:ext cx="10515600" cy="9598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ADD3481-1687-4EB5-87D5-A2BE25BBE612}"/>
              </a:ext>
            </a:extLst>
          </p:cNvPr>
          <p:cNvSpPr>
            <a:spLocks noGrp="1"/>
          </p:cNvSpPr>
          <p:nvPr>
            <p:ph idx="1"/>
          </p:nvPr>
        </p:nvSpPr>
        <p:spPr>
          <a:xfrm>
            <a:off x="838200" y="633046"/>
            <a:ext cx="10515600" cy="5543917"/>
          </a:xfrm>
        </p:spPr>
        <p:txBody>
          <a:bodyPr/>
          <a:lstStyle/>
          <a:p>
            <a:r>
              <a:rPr lang="en-US" sz="3600" dirty="0"/>
              <a:t>‘to err is human, to forgive is divine’ </a:t>
            </a:r>
            <a:endParaRPr lang="en-US" sz="3600" i="1" dirty="0"/>
          </a:p>
          <a:p>
            <a:endParaRPr lang="en-US" sz="3600" i="1" dirty="0"/>
          </a:p>
          <a:p>
            <a:r>
              <a:rPr lang="en-US" sz="3600" i="1" dirty="0"/>
              <a:t>For if you forgive other people when they sin against you, your heavenly Father will also forgive you. But if you do not forgive others their sins, your Father will not forgive your sins. </a:t>
            </a:r>
            <a:r>
              <a:rPr lang="en-US" sz="3600" dirty="0"/>
              <a:t>– </a:t>
            </a:r>
            <a:r>
              <a:rPr lang="en-US" sz="3600" dirty="0">
                <a:hlinkClick r:id="rId2"/>
              </a:rPr>
              <a:t>Matthew 6:14-15</a:t>
            </a:r>
            <a:endParaRPr lang="en-US" sz="3600" dirty="0"/>
          </a:p>
          <a:p>
            <a:endParaRPr lang="en-US" dirty="0"/>
          </a:p>
        </p:txBody>
      </p:sp>
    </p:spTree>
    <p:extLst>
      <p:ext uri="{BB962C8B-B14F-4D97-AF65-F5344CB8AC3E}">
        <p14:creationId xmlns:p14="http://schemas.microsoft.com/office/powerpoint/2010/main" val="1924458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Autofit/>
          </a:bodyPr>
          <a:lstStyle/>
          <a:p>
            <a:pPr marL="0" indent="0">
              <a:buNone/>
            </a:pPr>
            <a:r>
              <a:rPr lang="en-US" b="1" dirty="0">
                <a:effectLst/>
                <a:latin typeface="Calibri" panose="020F0502020204030204" pitchFamily="34" charset="0"/>
                <a:ea typeface="Times New Roman" panose="02020603050405020304" pitchFamily="18" charset="0"/>
              </a:rPr>
              <a:t>Rom 16:17,18 </a:t>
            </a:r>
            <a:r>
              <a:rPr lang="en-US" sz="1200" b="1" dirty="0">
                <a:effectLst/>
                <a:latin typeface="Tempus Sans ITC" panose="04020404030D07020202" pitchFamily="82" charset="0"/>
                <a:ea typeface="Times New Roman" panose="02020603050405020304" pitchFamily="18" charset="0"/>
                <a:cs typeface="Calibri" panose="020F0502020204030204" pitchFamily="34" charset="0"/>
              </a:rPr>
              <a:t>ESV</a:t>
            </a:r>
            <a:r>
              <a:rPr lang="en-US" sz="3200" b="1" dirty="0">
                <a:effectLst/>
                <a:latin typeface="Calibri" panose="020F0502020204030204" pitchFamily="34" charset="0"/>
                <a:ea typeface="Times New Roman" panose="02020603050405020304" pitchFamily="18" charset="0"/>
              </a:rPr>
              <a:t> </a:t>
            </a:r>
            <a:r>
              <a:rPr lang="en-US" sz="3200" dirty="0">
                <a:effectLst/>
                <a:latin typeface="Calibri" panose="020F0502020204030204" pitchFamily="34" charset="0"/>
                <a:ea typeface="Times New Roman" panose="02020603050405020304" pitchFamily="18" charset="0"/>
              </a:rPr>
              <a:t>I appeal to you, brothers, to  </a:t>
            </a:r>
            <a:r>
              <a:rPr lang="en-US" sz="3200" dirty="0">
                <a:effectLst/>
                <a:latin typeface="Tempus Sans ITC" panose="04020404030D07020202" pitchFamily="82" charset="0"/>
                <a:ea typeface="Times New Roman" panose="02020603050405020304" pitchFamily="18" charset="0"/>
              </a:rPr>
              <a:t>watch out  </a:t>
            </a:r>
            <a:r>
              <a:rPr lang="en-US" sz="3200" dirty="0">
                <a:effectLst/>
                <a:latin typeface="Calibri" panose="020F0502020204030204" pitchFamily="34" charset="0"/>
                <a:ea typeface="Times New Roman" panose="02020603050405020304" pitchFamily="18" charset="0"/>
              </a:rPr>
              <a:t>for those </a:t>
            </a:r>
            <a:r>
              <a:rPr lang="en-US" sz="3200" b="1" dirty="0">
                <a:effectLst/>
                <a:latin typeface="Calibri" panose="020F0502020204030204" pitchFamily="34" charset="0"/>
                <a:ea typeface="Times New Roman" panose="02020603050405020304" pitchFamily="18" charset="0"/>
              </a:rPr>
              <a:t>who cause divisions and create obstacles</a:t>
            </a:r>
            <a:r>
              <a:rPr lang="en-US" sz="3200" dirty="0">
                <a:effectLst/>
                <a:latin typeface="Calibri" panose="020F0502020204030204" pitchFamily="34" charset="0"/>
                <a:ea typeface="Times New Roman" panose="02020603050405020304" pitchFamily="18" charset="0"/>
              </a:rPr>
              <a:t> contrary to the doctrine that you have been taught; </a:t>
            </a:r>
            <a:r>
              <a:rPr lang="en-US" sz="3200" dirty="0">
                <a:effectLst/>
                <a:latin typeface="Tempus Sans ITC" panose="04020404030D07020202" pitchFamily="82" charset="0"/>
                <a:ea typeface="Times New Roman" panose="02020603050405020304" pitchFamily="18" charset="0"/>
              </a:rPr>
              <a:t>avoid them</a:t>
            </a:r>
            <a:r>
              <a:rPr lang="en-US" sz="3200" dirty="0">
                <a:effectLst/>
                <a:latin typeface="Calibri" panose="020F0502020204030204" pitchFamily="34" charset="0"/>
                <a:ea typeface="Times New Roman" panose="02020603050405020304" pitchFamily="18" charset="0"/>
              </a:rPr>
              <a:t>. For such persons do not serve our Lord Christ but their own appetites, and by smooth talk and flattery they deceive the hearts of the naïve. </a:t>
            </a:r>
          </a:p>
          <a:p>
            <a:pPr marL="0" indent="0">
              <a:buNone/>
            </a:pPr>
            <a:endParaRPr lang="en-US" sz="1200" dirty="0">
              <a:latin typeface="Calibri" panose="020F0502020204030204" pitchFamily="34" charset="0"/>
            </a:endParaRPr>
          </a:p>
          <a:p>
            <a:pPr marL="0" indent="0">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Rom 12:17,18,19  </a:t>
            </a:r>
            <a:r>
              <a:rPr lang="en-US" sz="1200" dirty="0">
                <a:effectLst/>
                <a:latin typeface="Tempus Sans ITC" panose="04020404030D07020202" pitchFamily="82" charset="0"/>
                <a:ea typeface="Times New Roman" panose="02020603050405020304" pitchFamily="18" charset="0"/>
                <a:cs typeface="Calibri" panose="020F0502020204030204" pitchFamily="34" charset="0"/>
              </a:rPr>
              <a:t>NASB</a:t>
            </a:r>
            <a:r>
              <a:rPr lang="en-US" sz="3200" dirty="0">
                <a:effectLst/>
                <a:latin typeface="Calibri" panose="020F0502020204030204" pitchFamily="34" charset="0"/>
                <a:ea typeface="Times New Roman" panose="02020603050405020304" pitchFamily="18" charset="0"/>
                <a:cs typeface="Calibri" panose="020F0502020204030204" pitchFamily="34" charset="0"/>
              </a:rPr>
              <a:t>  Never pay  back evil for evil to anyone. Respect what is right in the sight of all men. If possible, as far as it depends on you, be at peace with all men. Never take your own revenge, beloved, but leave room for the wrath of God, for it is written, ‘Vengeance is Mine, I will repay,’ says the Lord. (Deut 32)</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5427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fontScale="92500" lnSpcReduction="20000"/>
          </a:bodyPr>
          <a:lstStyle/>
          <a:p>
            <a:pPr marL="0" marR="0" indent="0">
              <a:lnSpc>
                <a:spcPct val="106000"/>
              </a:lnSpc>
              <a:spcBef>
                <a:spcPts val="0"/>
              </a:spcBef>
              <a:spcAft>
                <a:spcPts val="80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I Cor 6:7 </a:t>
            </a:r>
            <a:r>
              <a:rPr lang="en-US" sz="1200" dirty="0">
                <a:effectLst/>
                <a:latin typeface="Tempus Sans ITC" panose="04020404030D07020202" pitchFamily="82" charset="0"/>
                <a:ea typeface="Times New Roman" panose="02020603050405020304" pitchFamily="18" charset="0"/>
                <a:cs typeface="Calibri" panose="020F0502020204030204" pitchFamily="34" charset="0"/>
              </a:rPr>
              <a:t>NASB</a:t>
            </a:r>
            <a:r>
              <a:rPr lang="en-US" sz="3600" dirty="0">
                <a:effectLst/>
                <a:latin typeface="Calibri" panose="020F0502020204030204" pitchFamily="34" charset="0"/>
                <a:ea typeface="Times New Roman" panose="02020603050405020304" pitchFamily="18" charset="0"/>
                <a:cs typeface="Calibri" panose="020F0502020204030204" pitchFamily="34" charset="0"/>
              </a:rPr>
              <a:t> “Actually, then, it is already a defeat for you, that you have lawsuits with one another. </a:t>
            </a:r>
          </a:p>
          <a:p>
            <a:pPr marL="0" marR="0" indent="0">
              <a:lnSpc>
                <a:spcPct val="106000"/>
              </a:lnSpc>
              <a:spcBef>
                <a:spcPts val="0"/>
              </a:spcBef>
              <a:spcAft>
                <a:spcPts val="800"/>
              </a:spcAft>
              <a:buNone/>
            </a:pPr>
            <a:r>
              <a:rPr lang="en-US" sz="3600" dirty="0">
                <a:effectLst/>
                <a:latin typeface="Tempus Sans ITC" panose="04020404030D07020202" pitchFamily="82" charset="0"/>
                <a:ea typeface="Times New Roman" panose="02020603050405020304" pitchFamily="18" charset="0"/>
                <a:cs typeface="Calibri" panose="020F0502020204030204" pitchFamily="34" charset="0"/>
              </a:rPr>
              <a:t>Why not rather be wronged? </a:t>
            </a:r>
          </a:p>
          <a:p>
            <a:pPr marL="0" marR="0" indent="0">
              <a:lnSpc>
                <a:spcPct val="106000"/>
              </a:lnSpc>
              <a:spcBef>
                <a:spcPts val="0"/>
              </a:spcBef>
              <a:spcAft>
                <a:spcPts val="800"/>
              </a:spcAft>
              <a:buNone/>
            </a:pPr>
            <a:r>
              <a:rPr lang="en-US" sz="3600" dirty="0">
                <a:effectLst/>
                <a:latin typeface="Tempus Sans ITC" panose="04020404030D07020202" pitchFamily="82" charset="0"/>
                <a:ea typeface="Times New Roman" panose="02020603050405020304" pitchFamily="18" charset="0"/>
                <a:cs typeface="Calibri" panose="020F0502020204030204" pitchFamily="34" charset="0"/>
              </a:rPr>
              <a:t>Why not rather be defrauded?”</a:t>
            </a:r>
          </a:p>
          <a:p>
            <a:pPr marL="0" marR="0" indent="0">
              <a:lnSpc>
                <a:spcPct val="106000"/>
              </a:lnSpc>
              <a:spcBef>
                <a:spcPts val="0"/>
              </a:spcBef>
              <a:spcAft>
                <a:spcPts val="800"/>
              </a:spcAft>
              <a:buNone/>
            </a:pP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06000"/>
              </a:lnSpc>
              <a:spcBef>
                <a:spcPts val="0"/>
              </a:spcBef>
              <a:spcAft>
                <a:spcPts val="800"/>
              </a:spcAft>
              <a:buNone/>
            </a:pPr>
            <a:r>
              <a:rPr lang="en-US" b="1" dirty="0">
                <a:effectLst/>
                <a:latin typeface="Calibri" panose="020F0502020204030204" pitchFamily="34" charset="0"/>
                <a:ea typeface="Times New Roman" panose="02020603050405020304" pitchFamily="18" charset="0"/>
              </a:rPr>
              <a:t>Mt 5:23,24  </a:t>
            </a:r>
            <a:r>
              <a:rPr lang="en-US" sz="3600" dirty="0">
                <a:effectLst/>
                <a:latin typeface="Calibri" panose="020F0502020204030204" pitchFamily="34" charset="0"/>
                <a:ea typeface="Times New Roman" panose="02020603050405020304" pitchFamily="18" charset="0"/>
              </a:rPr>
              <a:t>“Therefore if you are presenting your offering at the altar, and there remember that </a:t>
            </a:r>
            <a:r>
              <a:rPr lang="en-US" sz="3600" dirty="0">
                <a:effectLst/>
                <a:latin typeface="Tempus Sans ITC" panose="04020404030D07020202" pitchFamily="82" charset="0"/>
                <a:ea typeface="Times New Roman" panose="02020603050405020304" pitchFamily="18" charset="0"/>
              </a:rPr>
              <a:t>your brother has something against you</a:t>
            </a:r>
            <a:r>
              <a:rPr lang="en-US" sz="3600" dirty="0">
                <a:effectLst/>
                <a:latin typeface="Calibri" panose="020F0502020204030204" pitchFamily="34" charset="0"/>
                <a:ea typeface="Times New Roman" panose="02020603050405020304" pitchFamily="18" charset="0"/>
              </a:rPr>
              <a:t>, leave your offering there before the altar and go; first be reconciled to your brother, and then come and present your offering.” </a:t>
            </a:r>
          </a:p>
          <a:p>
            <a:pPr marL="0" indent="0">
              <a:lnSpc>
                <a:spcPct val="106000"/>
              </a:lnSpc>
              <a:spcBef>
                <a:spcPts val="0"/>
              </a:spcBef>
              <a:spcAft>
                <a:spcPts val="80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Rom 12:18 </a:t>
            </a:r>
            <a:r>
              <a:rPr lang="en-US" sz="3200" dirty="0">
                <a:effectLst/>
                <a:latin typeface="Calibri" panose="020F0502020204030204" pitchFamily="34" charset="0"/>
                <a:ea typeface="Times New Roman" panose="02020603050405020304" pitchFamily="18" charset="0"/>
                <a:cs typeface="Calibri" panose="020F0502020204030204" pitchFamily="34" charset="0"/>
              </a:rPr>
              <a:t>If possible, so far as it depends on you, be at peace with all men.”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1104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fontScale="92500"/>
          </a:bodyPr>
          <a:lstStyle/>
          <a:p>
            <a:pPr marL="0" indent="0">
              <a:buNone/>
            </a:pPr>
            <a:r>
              <a:rPr lang="en-US" sz="1800" b="1" dirty="0">
                <a:effectLst/>
                <a:latin typeface="Calibri" panose="020F0502020204030204" pitchFamily="34" charset="0"/>
                <a:ea typeface="Times New Roman" panose="02020603050405020304" pitchFamily="18" charset="0"/>
              </a:rPr>
              <a:t>Mt 18:21-35 </a:t>
            </a:r>
            <a:r>
              <a:rPr lang="en-US" sz="1200" b="1" dirty="0">
                <a:effectLst/>
                <a:latin typeface="Tempus Sans ITC" panose="04020404030D07020202" pitchFamily="82" charset="0"/>
                <a:ea typeface="Times New Roman" panose="02020603050405020304" pitchFamily="18" charset="0"/>
                <a:cs typeface="Calibri" panose="020F0502020204030204" pitchFamily="34" charset="0"/>
              </a:rPr>
              <a:t>ESV</a:t>
            </a:r>
            <a:r>
              <a:rPr lang="en-US" sz="1800" b="1" dirty="0">
                <a:effectLst/>
                <a:latin typeface="Calibri" panose="020F0502020204030204" pitchFamily="34" charset="0"/>
                <a:ea typeface="Times New Roman" panose="02020603050405020304" pitchFamily="18" charset="0"/>
              </a:rPr>
              <a:t>   </a:t>
            </a:r>
            <a:r>
              <a:rPr lang="en-US" sz="3600" dirty="0">
                <a:effectLst/>
                <a:latin typeface="Calibri" panose="020F0502020204030204" pitchFamily="34" charset="0"/>
                <a:ea typeface="Times New Roman" panose="02020603050405020304" pitchFamily="18" charset="0"/>
              </a:rPr>
              <a:t>Then Peter came up and said to him, “Lord, how often will my brother sin against me, and I forgive him? As many as seven times?” Jesus said to him, “I do not say to you seven times, but seventy times seven. “Therefore, the kingdom of heaven may be compared to a king who wished to settle accounts with his servants. When he began to settle, one was brought to him who owed him ten thousand talents. And since he could not pay, his master ordered him to be sold,  with his wife and children and all that he had, and payment to be made. So the slave fell to the ground an prostrated himself before him saying ‘Have patience with me </a:t>
            </a:r>
            <a:r>
              <a:rPr lang="en-US" sz="3600" dirty="0">
                <a:latin typeface="Calibri" panose="020F0502020204030204" pitchFamily="34" charset="0"/>
                <a:ea typeface="Times New Roman" panose="02020603050405020304" pitchFamily="18" charset="0"/>
              </a:rPr>
              <a:t>&amp;</a:t>
            </a:r>
            <a:r>
              <a:rPr lang="en-US" sz="3600" dirty="0">
                <a:effectLst/>
                <a:latin typeface="Calibri" panose="020F0502020204030204" pitchFamily="34" charset="0"/>
                <a:ea typeface="Times New Roman" panose="02020603050405020304" pitchFamily="18" charset="0"/>
              </a:rPr>
              <a:t> I will repay you everything</a:t>
            </a:r>
            <a:r>
              <a:rPr lang="en-US" sz="3900" b="1" dirty="0">
                <a:effectLst/>
                <a:latin typeface="Calibri" panose="020F0502020204030204" pitchFamily="34" charset="0"/>
                <a:ea typeface="Times New Roman" panose="02020603050405020304" pitchFamily="18" charset="0"/>
              </a:rPr>
              <a:t>....</a:t>
            </a:r>
            <a:r>
              <a:rPr lang="en-US" sz="3600" dirty="0">
                <a:effectLst/>
                <a:latin typeface="Calibri" panose="020F0502020204030204" pitchFamily="34" charset="0"/>
                <a:ea typeface="Times New Roman" panose="02020603050405020304" pitchFamily="18" charset="0"/>
              </a:rPr>
              <a:t>”</a:t>
            </a:r>
            <a:r>
              <a:rPr lang="en-US" sz="1300" dirty="0">
                <a:effectLst/>
                <a:latin typeface="Calibri" panose="020F0502020204030204" pitchFamily="34" charset="0"/>
                <a:ea typeface="Times New Roman" panose="02020603050405020304" pitchFamily="18" charset="0"/>
                <a:cs typeface="Calibri" panose="020F0502020204030204" pitchFamily="34" charset="0"/>
              </a:rPr>
              <a:t>Col 3:13 “as the Lord has forgiven you, so you also must forgive.”</a:t>
            </a:r>
            <a:endParaRPr lang="en-US" sz="1300" dirty="0"/>
          </a:p>
        </p:txBody>
      </p:sp>
    </p:spTree>
    <p:extLst>
      <p:ext uri="{BB962C8B-B14F-4D97-AF65-F5344CB8AC3E}">
        <p14:creationId xmlns:p14="http://schemas.microsoft.com/office/powerpoint/2010/main" val="3238277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a:lnSpc>
                <a:spcPct val="106000"/>
              </a:lnSpc>
              <a:spcBef>
                <a:spcPts val="0"/>
              </a:spcBef>
              <a:spcAft>
                <a:spcPts val="800"/>
              </a:spcAft>
            </a:pPr>
            <a:r>
              <a:rPr lang="en-US" sz="3200" dirty="0">
                <a:effectLst/>
                <a:latin typeface="Calibri" panose="020F0502020204030204" pitchFamily="34" charset="0"/>
                <a:ea typeface="Times New Roman" panose="02020603050405020304" pitchFamily="18" charset="0"/>
                <a:cs typeface="Calibri" panose="020F0502020204030204" pitchFamily="34" charset="0"/>
              </a:rPr>
              <a:t>Jesus is so serious about reconciliation with one another that He says this: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sz="3200" b="1" dirty="0">
                <a:effectLst/>
                <a:latin typeface="Calibri" panose="020F0502020204030204" pitchFamily="34" charset="0"/>
                <a:ea typeface="Times New Roman" panose="02020603050405020304" pitchFamily="18" charset="0"/>
                <a:cs typeface="Calibri" panose="020F0502020204030204" pitchFamily="34" charset="0"/>
              </a:rPr>
              <a:t>Mt 18:15-17 </a:t>
            </a:r>
            <a:r>
              <a:rPr lang="en-US" sz="1300" dirty="0">
                <a:effectLst/>
                <a:latin typeface="Tempus Sans ITC" panose="04020404030D07020202" pitchFamily="82" charset="0"/>
                <a:ea typeface="Times New Roman" panose="02020603050405020304" pitchFamily="18" charset="0"/>
                <a:cs typeface="Calibri" panose="020F0502020204030204" pitchFamily="34" charset="0"/>
              </a:rPr>
              <a:t>ESV</a:t>
            </a:r>
            <a:r>
              <a:rPr lang="en-US" sz="3200" b="1" dirty="0">
                <a:effectLst/>
                <a:latin typeface="Calibri" panose="020F0502020204030204" pitchFamily="34" charset="0"/>
                <a:ea typeface="Times New Roman" panose="02020603050405020304" pitchFamily="18" charset="0"/>
                <a:cs typeface="Calibri" panose="020F0502020204030204" pitchFamily="34" charset="0"/>
              </a:rPr>
              <a:t>  </a:t>
            </a:r>
            <a:r>
              <a:rPr lang="en-US" sz="3200" dirty="0">
                <a:effectLst/>
                <a:latin typeface="Calibri" panose="020F0502020204030204" pitchFamily="34" charset="0"/>
                <a:ea typeface="Times New Roman" panose="02020603050405020304" pitchFamily="18" charset="0"/>
                <a:cs typeface="Calibri" panose="020F0502020204030204" pitchFamily="34" charset="0"/>
              </a:rPr>
              <a:t>“</a:t>
            </a:r>
            <a:r>
              <a:rPr lang="en-US" sz="3200" b="1" dirty="0">
                <a:effectLst/>
                <a:latin typeface="Calibri" panose="020F0502020204030204" pitchFamily="34" charset="0"/>
                <a:ea typeface="Times New Roman" panose="02020603050405020304" pitchFamily="18" charset="0"/>
                <a:cs typeface="Calibri" panose="020F0502020204030204" pitchFamily="34" charset="0"/>
              </a:rPr>
              <a:t>If your brother sins against you</a:t>
            </a:r>
            <a:r>
              <a:rPr lang="en-US" sz="3200" dirty="0">
                <a:effectLst/>
                <a:latin typeface="Calibri" panose="020F0502020204030204" pitchFamily="34" charset="0"/>
                <a:ea typeface="Times New Roman" panose="02020603050405020304" pitchFamily="18" charset="0"/>
                <a:cs typeface="Calibri" panose="020F0502020204030204" pitchFamily="34" charset="0"/>
              </a:rPr>
              <a:t>, go and tell him his fault, between you and him alone. If he listens to you, you have gained your brother. But if he does not listen, take one or two others along with you, that every charge may be established by the evidence of two or three witnesses. If he refuses to listen to them, tell it to the church. And if he refuses to listen even to the church, let him be to you as a Gentile and a tax collector.      </a:t>
            </a:r>
            <a:r>
              <a:rPr lang="en-US" dirty="0">
                <a:effectLst/>
                <a:latin typeface="Tempus Sans ITC" panose="04020404030D07020202" pitchFamily="82" charset="0"/>
                <a:ea typeface="Times New Roman" panose="02020603050405020304" pitchFamily="18" charset="0"/>
                <a:cs typeface="Calibri" panose="020F0502020204030204" pitchFamily="34" charset="0"/>
              </a:rPr>
              <a:t>(NOT to court before the Gentiles)</a:t>
            </a:r>
            <a:endParaRPr lang="en-US" dirty="0">
              <a:effectLst/>
              <a:latin typeface="Tempus Sans ITC" panose="04020404030D07020202" pitchFamily="82"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138108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Autofit/>
          </a:bodyPr>
          <a:lstStyle/>
          <a:p>
            <a:pPr marL="0" marR="0" indent="0">
              <a:lnSpc>
                <a:spcPct val="106000"/>
              </a:lnSpc>
              <a:spcBef>
                <a:spcPts val="0"/>
              </a:spcBef>
              <a:spcAft>
                <a:spcPts val="800"/>
              </a:spcAft>
              <a:buNone/>
            </a:pPr>
            <a:r>
              <a:rPr lang="en-US" b="1" dirty="0">
                <a:effectLst/>
                <a:ea typeface="Times New Roman" panose="02020603050405020304" pitchFamily="18" charset="0"/>
                <a:cs typeface="Calibri" panose="020F0502020204030204" pitchFamily="34" charset="0"/>
              </a:rPr>
              <a:t>Lk 17:3,4 </a:t>
            </a:r>
            <a:r>
              <a:rPr lang="en-US" sz="1200" dirty="0">
                <a:effectLst/>
                <a:ea typeface="Times New Roman" panose="02020603050405020304" pitchFamily="18" charset="0"/>
                <a:cs typeface="Calibri" panose="020F0502020204030204" pitchFamily="34" charset="0"/>
              </a:rPr>
              <a:t>ESV</a:t>
            </a:r>
            <a:r>
              <a:rPr lang="en-US" sz="3600" b="1" dirty="0">
                <a:effectLst/>
                <a:ea typeface="Times New Roman" panose="02020603050405020304" pitchFamily="18" charset="0"/>
                <a:cs typeface="Calibri" panose="020F0502020204030204" pitchFamily="34" charset="0"/>
              </a:rPr>
              <a:t>  “</a:t>
            </a:r>
            <a:r>
              <a:rPr lang="en-US" sz="3600" dirty="0">
                <a:effectLst/>
                <a:ea typeface="Times New Roman" panose="02020603050405020304" pitchFamily="18" charset="0"/>
                <a:cs typeface="Calibri" panose="020F0502020204030204" pitchFamily="34" charset="0"/>
              </a:rPr>
              <a:t>Pay attention to yourselves! If your brother sins, rebuke him, and if he repents, forgive him, and if he sins against you seven times in the day, and turns to </a:t>
            </a:r>
            <a:r>
              <a:rPr lang="en-US" sz="3400" dirty="0">
                <a:effectLst/>
                <a:ea typeface="Times New Roman" panose="02020603050405020304" pitchFamily="18" charset="0"/>
                <a:cs typeface="Calibri" panose="020F0502020204030204" pitchFamily="34" charset="0"/>
              </a:rPr>
              <a:t>you seven times, </a:t>
            </a:r>
            <a:r>
              <a:rPr lang="en-US" sz="3400" dirty="0" err="1">
                <a:effectLst/>
                <a:ea typeface="Times New Roman" panose="02020603050405020304" pitchFamily="18" charset="0"/>
                <a:cs typeface="Calibri" panose="020F0502020204030204" pitchFamily="34" charset="0"/>
              </a:rPr>
              <a:t>saying,‘I</a:t>
            </a:r>
            <a:r>
              <a:rPr lang="en-US" sz="3400" dirty="0">
                <a:effectLst/>
                <a:ea typeface="Times New Roman" panose="02020603050405020304" pitchFamily="18" charset="0"/>
                <a:cs typeface="Calibri" panose="020F0502020204030204" pitchFamily="34" charset="0"/>
              </a:rPr>
              <a:t> repent,’ </a:t>
            </a:r>
            <a:r>
              <a:rPr lang="en-US" sz="3400" dirty="0">
                <a:effectLst/>
                <a:latin typeface="Tempus Sans ITC" panose="04020404030D07020202" pitchFamily="82" charset="0"/>
                <a:ea typeface="Times New Roman" panose="02020603050405020304" pitchFamily="18" charset="0"/>
                <a:cs typeface="Calibri" panose="020F0502020204030204" pitchFamily="34" charset="0"/>
              </a:rPr>
              <a:t>you must forgive him</a:t>
            </a:r>
            <a:r>
              <a:rPr lang="en-US" sz="3600" dirty="0">
                <a:latin typeface="Tempus Sans ITC" panose="04020404030D07020202" pitchFamily="82" charset="0"/>
                <a:ea typeface="Times New Roman" panose="02020603050405020304" pitchFamily="18" charset="0"/>
                <a:cs typeface="Calibri" panose="020F0502020204030204" pitchFamily="34" charset="0"/>
              </a:rPr>
              <a:t>!</a:t>
            </a:r>
            <a:r>
              <a:rPr lang="en-US" sz="3600" dirty="0">
                <a:effectLst/>
                <a:ea typeface="Times New Roman" panose="02020603050405020304" pitchFamily="18" charset="0"/>
                <a:cs typeface="Calibri" panose="020F0502020204030204" pitchFamily="34" charset="0"/>
              </a:rPr>
              <a:t>” </a:t>
            </a:r>
            <a:endParaRPr lang="en-US"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6367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800"/>
              </a:spcAft>
              <a:buNone/>
            </a:pPr>
            <a:r>
              <a:rPr lang="en-US" b="1" dirty="0">
                <a:effectLst/>
                <a:ea typeface="Times New Roman" panose="02020603050405020304" pitchFamily="18" charset="0"/>
                <a:cs typeface="Calibri" panose="020F0502020204030204" pitchFamily="34" charset="0"/>
              </a:rPr>
              <a:t>Gal 6:1-3 </a:t>
            </a:r>
            <a:r>
              <a:rPr lang="en-US" sz="1200" b="1" dirty="0">
                <a:effectLst/>
                <a:ea typeface="Times New Roman" panose="02020603050405020304" pitchFamily="18" charset="0"/>
                <a:cs typeface="Calibri" panose="020F0502020204030204" pitchFamily="34" charset="0"/>
              </a:rPr>
              <a:t>ESV</a:t>
            </a:r>
            <a:r>
              <a:rPr lang="en-US" sz="1800" b="1" dirty="0">
                <a:effectLst/>
                <a:ea typeface="Times New Roman" panose="02020603050405020304" pitchFamily="18" charset="0"/>
                <a:cs typeface="Calibri" panose="020F0502020204030204" pitchFamily="34" charset="0"/>
              </a:rPr>
              <a:t>   </a:t>
            </a:r>
            <a:r>
              <a:rPr lang="en-US" sz="3600" b="1" dirty="0">
                <a:ea typeface="Times New Roman" panose="02020603050405020304" pitchFamily="18" charset="0"/>
                <a:cs typeface="Calibri" panose="020F0502020204030204" pitchFamily="34" charset="0"/>
              </a:rPr>
              <a:t>“</a:t>
            </a:r>
            <a:r>
              <a:rPr lang="en-US" sz="3600" dirty="0">
                <a:effectLst/>
                <a:ea typeface="Times New Roman" panose="02020603050405020304" pitchFamily="18" charset="0"/>
                <a:cs typeface="Calibri" panose="020F0502020204030204" pitchFamily="34" charset="0"/>
              </a:rPr>
              <a:t>Brothers, if anyone is caught in any transgression, you who are spiritual </a:t>
            </a:r>
            <a:r>
              <a:rPr lang="en-US" sz="3600" dirty="0">
                <a:effectLst/>
                <a:latin typeface="Tempus Sans ITC" panose="04020404030D07020202" pitchFamily="82" charset="0"/>
                <a:ea typeface="Times New Roman" panose="02020603050405020304" pitchFamily="18" charset="0"/>
                <a:cs typeface="Calibri" panose="020F0502020204030204" pitchFamily="34" charset="0"/>
              </a:rPr>
              <a:t>should restore him in a spirit of gentleness</a:t>
            </a:r>
            <a:r>
              <a:rPr lang="en-US" sz="3600" dirty="0">
                <a:effectLst/>
                <a:ea typeface="Times New Roman" panose="02020603050405020304" pitchFamily="18" charset="0"/>
                <a:cs typeface="Calibri" panose="020F0502020204030204" pitchFamily="34" charset="0"/>
              </a:rPr>
              <a:t>. Keep watch on yourself, lest you too be tempted. </a:t>
            </a:r>
            <a:r>
              <a:rPr lang="en-US" sz="3600" dirty="0">
                <a:effectLst/>
                <a:latin typeface="Tempus Sans ITC" panose="04020404030D07020202" pitchFamily="82" charset="0"/>
                <a:ea typeface="Times New Roman" panose="02020603050405020304" pitchFamily="18" charset="0"/>
                <a:cs typeface="Calibri" panose="020F0502020204030204" pitchFamily="34" charset="0"/>
              </a:rPr>
              <a:t>Bear one another's burdens</a:t>
            </a:r>
            <a:r>
              <a:rPr lang="en-US" sz="3600" dirty="0">
                <a:effectLst/>
                <a:ea typeface="Times New Roman" panose="02020603050405020304" pitchFamily="18" charset="0"/>
                <a:cs typeface="Calibri" panose="020F0502020204030204" pitchFamily="34" charset="0"/>
              </a:rPr>
              <a:t>, and so fulfill the law of Christ. For if anyone thinks he is something, when he is nothing, he deceives himself.” </a:t>
            </a:r>
            <a:endParaRPr lang="en-US" sz="3600" dirty="0">
              <a:ea typeface="Times New Roman" panose="02020603050405020304" pitchFamily="18" charset="0"/>
              <a:cs typeface="Times New Roman" panose="02020603050405020304" pitchFamily="18" charset="0"/>
            </a:endParaRPr>
          </a:p>
          <a:p>
            <a:pPr marL="0" marR="0" indent="0">
              <a:lnSpc>
                <a:spcPct val="106000"/>
              </a:lnSpc>
              <a:spcBef>
                <a:spcPts val="0"/>
              </a:spcBef>
              <a:spcAft>
                <a:spcPts val="800"/>
              </a:spcAft>
              <a:buNone/>
            </a:pPr>
            <a:r>
              <a:rPr lang="en-US" sz="3600" b="1" dirty="0">
                <a:effectLst/>
                <a:ea typeface="Times New Roman" panose="02020603050405020304" pitchFamily="18" charset="0"/>
                <a:cs typeface="Calibri" panose="020F0502020204030204" pitchFamily="34" charset="0"/>
              </a:rPr>
              <a:t>Eph 4:32 </a:t>
            </a:r>
            <a:r>
              <a:rPr lang="en-US" sz="1200" dirty="0">
                <a:effectLst/>
                <a:ea typeface="Times New Roman" panose="02020603050405020304" pitchFamily="18" charset="0"/>
                <a:cs typeface="Calibri" panose="020F0502020204030204" pitchFamily="34" charset="0"/>
              </a:rPr>
              <a:t>ESV</a:t>
            </a:r>
            <a:r>
              <a:rPr lang="en-US" sz="3600" b="1" dirty="0">
                <a:effectLst/>
                <a:ea typeface="Times New Roman" panose="02020603050405020304" pitchFamily="18" charset="0"/>
                <a:cs typeface="Calibri" panose="020F0502020204030204" pitchFamily="34" charset="0"/>
              </a:rPr>
              <a:t>   “</a:t>
            </a:r>
            <a:r>
              <a:rPr lang="en-US" sz="3600" dirty="0">
                <a:effectLst/>
                <a:ea typeface="Times New Roman" panose="02020603050405020304" pitchFamily="18" charset="0"/>
                <a:cs typeface="Calibri" panose="020F0502020204030204" pitchFamily="34" charset="0"/>
              </a:rPr>
              <a:t>Be kind to one another, tenderhearted, forgiving one another, </a:t>
            </a:r>
            <a:r>
              <a:rPr lang="en-US" sz="3600" b="1" dirty="0">
                <a:effectLst/>
                <a:ea typeface="Times New Roman" panose="02020603050405020304" pitchFamily="18" charset="0"/>
                <a:cs typeface="Calibri" panose="020F0502020204030204" pitchFamily="34" charset="0"/>
              </a:rPr>
              <a:t>as God in Christ forgave you</a:t>
            </a:r>
            <a:r>
              <a:rPr lang="en-US" sz="3600" dirty="0">
                <a:effectLst/>
                <a:ea typeface="Times New Roman" panose="02020603050405020304" pitchFamily="18" charset="0"/>
                <a:cs typeface="Calibri" panose="020F0502020204030204" pitchFamily="34" charset="0"/>
              </a:rPr>
              <a:t>.” </a:t>
            </a:r>
            <a:endParaRPr lang="en-US"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7852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80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Lev 19:18 </a:t>
            </a:r>
            <a:r>
              <a:rPr lang="en-US" sz="1200" dirty="0">
                <a:effectLst/>
                <a:latin typeface="Tempus Sans ITC" panose="04020404030D07020202" pitchFamily="82" charset="0"/>
                <a:ea typeface="Times New Roman" panose="02020603050405020304" pitchFamily="18" charset="0"/>
                <a:cs typeface="Calibri" panose="020F0502020204030204" pitchFamily="34" charset="0"/>
              </a:rPr>
              <a:t>ESV</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3600" b="1" dirty="0">
                <a:effectLst/>
                <a:latin typeface="Calibri" panose="020F0502020204030204" pitchFamily="34" charset="0"/>
                <a:ea typeface="Times New Roman" panose="02020603050405020304" pitchFamily="18" charset="0"/>
                <a:cs typeface="Calibri" panose="020F0502020204030204" pitchFamily="34" charset="0"/>
              </a:rPr>
              <a:t>“</a:t>
            </a:r>
            <a:r>
              <a:rPr lang="en-US" sz="3600" dirty="0">
                <a:effectLst/>
                <a:latin typeface="Calibri" panose="020F0502020204030204" pitchFamily="34" charset="0"/>
                <a:ea typeface="Times New Roman" panose="02020603050405020304" pitchFamily="18" charset="0"/>
                <a:cs typeface="Calibri" panose="020F0502020204030204" pitchFamily="34" charset="0"/>
              </a:rPr>
              <a:t>You shall not take vengeance or bear a grudge against the sons of your own people, but you shall love your neighbor as yourself: I am the Lord.” </a:t>
            </a:r>
            <a:endParaRPr lang="en-US" sz="36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6000"/>
              </a:lnSpc>
              <a:spcBef>
                <a:spcPts val="0"/>
              </a:spcBef>
              <a:spcAft>
                <a:spcPts val="800"/>
              </a:spcAft>
              <a:buNone/>
            </a:pP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6000"/>
              </a:lnSpc>
              <a:spcBef>
                <a:spcPts val="0"/>
              </a:spcBef>
              <a:spcAft>
                <a:spcPts val="800"/>
              </a:spcAft>
              <a:buNone/>
            </a:pPr>
            <a:r>
              <a:rPr lang="en-US" sz="3600" b="1" dirty="0">
                <a:effectLst/>
                <a:latin typeface="Calibri" panose="020F0502020204030204" pitchFamily="34" charset="0"/>
                <a:ea typeface="Times New Roman" panose="02020603050405020304" pitchFamily="18" charset="0"/>
                <a:cs typeface="Calibri" panose="020F0502020204030204" pitchFamily="34" charset="0"/>
              </a:rPr>
              <a:t>Eph 4:2,3 </a:t>
            </a:r>
            <a:r>
              <a:rPr lang="en-US" sz="1200" b="1" dirty="0">
                <a:effectLst/>
                <a:latin typeface="Tempus Sans ITC" panose="04020404030D07020202" pitchFamily="82" charset="0"/>
                <a:ea typeface="Times New Roman" panose="02020603050405020304" pitchFamily="18" charset="0"/>
                <a:cs typeface="Calibri" panose="020F0502020204030204" pitchFamily="34" charset="0"/>
              </a:rPr>
              <a:t>ESV</a:t>
            </a:r>
            <a:r>
              <a:rPr lang="en-US" sz="3600" b="1" dirty="0">
                <a:effectLst/>
                <a:latin typeface="Calibri" panose="020F0502020204030204" pitchFamily="34" charset="0"/>
                <a:ea typeface="Times New Roman" panose="02020603050405020304" pitchFamily="18" charset="0"/>
                <a:cs typeface="Calibri" panose="020F0502020204030204" pitchFamily="34" charset="0"/>
              </a:rPr>
              <a:t>   “</a:t>
            </a:r>
            <a:r>
              <a:rPr lang="en-US" sz="3600" dirty="0">
                <a:effectLst/>
                <a:latin typeface="Calibri" panose="020F0502020204030204" pitchFamily="34" charset="0"/>
                <a:ea typeface="Times New Roman" panose="02020603050405020304" pitchFamily="18" charset="0"/>
                <a:cs typeface="Calibri" panose="020F0502020204030204" pitchFamily="34" charset="0"/>
              </a:rPr>
              <a:t>With all humility and gentleness, with patience, bearing with one another in love, </a:t>
            </a:r>
            <a:r>
              <a:rPr lang="en-US" sz="3600" b="1" dirty="0">
                <a:effectLst/>
                <a:latin typeface="Calibri" panose="020F0502020204030204" pitchFamily="34" charset="0"/>
                <a:ea typeface="Times New Roman" panose="02020603050405020304" pitchFamily="18" charset="0"/>
                <a:cs typeface="Calibri" panose="020F0502020204030204" pitchFamily="34" charset="0"/>
              </a:rPr>
              <a:t>eager to maintain the unity of the Spirit in the bond of peace</a:t>
            </a:r>
            <a:r>
              <a:rPr lang="en-US" sz="3600" dirty="0">
                <a:effectLst/>
                <a:latin typeface="Calibri" panose="020F0502020204030204" pitchFamily="34" charset="0"/>
                <a:ea typeface="Times New Roman" panose="02020603050405020304" pitchFamily="18" charset="0"/>
                <a:cs typeface="Calibri" panose="020F0502020204030204" pitchFamily="34"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5226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1129</Words>
  <Application>Microsoft Office PowerPoint</Application>
  <PresentationFormat>Widescreen</PresentationFormat>
  <Paragraphs>41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Tempus Sans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Steve Mann</cp:lastModifiedBy>
  <cp:revision>30</cp:revision>
  <dcterms:created xsi:type="dcterms:W3CDTF">2019-04-11T15:26:57Z</dcterms:created>
  <dcterms:modified xsi:type="dcterms:W3CDTF">2020-11-06T15:43:07Z</dcterms:modified>
</cp:coreProperties>
</file>