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97" r:id="rId3"/>
    <p:sldId id="296" r:id="rId4"/>
    <p:sldId id="295" r:id="rId5"/>
    <p:sldId id="294" r:id="rId6"/>
    <p:sldId id="293" r:id="rId7"/>
    <p:sldId id="292" r:id="rId8"/>
    <p:sldId id="291" r:id="rId9"/>
    <p:sldId id="290" r:id="rId10"/>
    <p:sldId id="288" r:id="rId11"/>
    <p:sldId id="287" r:id="rId12"/>
    <p:sldId id="286" r:id="rId13"/>
    <p:sldId id="285" r:id="rId14"/>
    <p:sldId id="300" r:id="rId15"/>
    <p:sldId id="299" r:id="rId16"/>
    <p:sldId id="29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55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4A5AE-C351-4E47-A971-56934F80CB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B610C6-18FA-4F1B-9F74-7ADA30CE97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116AAF-2FCF-4EA5-AA12-05FF7DFC1A47}"/>
              </a:ext>
            </a:extLst>
          </p:cNvPr>
          <p:cNvSpPr>
            <a:spLocks noGrp="1"/>
          </p:cNvSpPr>
          <p:nvPr>
            <p:ph type="dt" sz="half" idx="10"/>
          </p:nvPr>
        </p:nvSpPr>
        <p:spPr/>
        <p:txBody>
          <a:bodyPr/>
          <a:lstStyle/>
          <a:p>
            <a:fld id="{7BE50499-A6AE-48C1-B673-103C7BE2B98D}" type="datetimeFigureOut">
              <a:rPr lang="en-US" smtClean="0"/>
              <a:t>12/9/2021</a:t>
            </a:fld>
            <a:endParaRPr lang="en-US"/>
          </a:p>
        </p:txBody>
      </p:sp>
      <p:sp>
        <p:nvSpPr>
          <p:cNvPr id="5" name="Footer Placeholder 4">
            <a:extLst>
              <a:ext uri="{FF2B5EF4-FFF2-40B4-BE49-F238E27FC236}">
                <a16:creationId xmlns:a16="http://schemas.microsoft.com/office/drawing/2014/main" id="{E3532607-079C-4FDA-A0DE-2C3572CA6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DBBE08-5BB6-4640-930B-BE2344DDE21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26337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D9E48-475F-4975-8ECA-36C21C7E24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8E6554-52CA-4A44-97C6-790904A76B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8C905-3441-4320-B8FC-D77AEC184E9A}"/>
              </a:ext>
            </a:extLst>
          </p:cNvPr>
          <p:cNvSpPr>
            <a:spLocks noGrp="1"/>
          </p:cNvSpPr>
          <p:nvPr>
            <p:ph type="dt" sz="half" idx="10"/>
          </p:nvPr>
        </p:nvSpPr>
        <p:spPr/>
        <p:txBody>
          <a:bodyPr/>
          <a:lstStyle/>
          <a:p>
            <a:fld id="{7BE50499-A6AE-48C1-B673-103C7BE2B98D}" type="datetimeFigureOut">
              <a:rPr lang="en-US" smtClean="0"/>
              <a:t>12/9/2021</a:t>
            </a:fld>
            <a:endParaRPr lang="en-US"/>
          </a:p>
        </p:txBody>
      </p:sp>
      <p:sp>
        <p:nvSpPr>
          <p:cNvPr id="5" name="Footer Placeholder 4">
            <a:extLst>
              <a:ext uri="{FF2B5EF4-FFF2-40B4-BE49-F238E27FC236}">
                <a16:creationId xmlns:a16="http://schemas.microsoft.com/office/drawing/2014/main" id="{7E28180D-14A6-495B-9588-B3394512D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D6CA5-36F3-43DD-8F3B-886643523422}"/>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93796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DF3E74-7C18-4687-B16F-322DB90D63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7A1B5E-4B65-4C2D-A110-3F57628F39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90EEC0-B70F-46F0-A073-FAF8D638EA3A}"/>
              </a:ext>
            </a:extLst>
          </p:cNvPr>
          <p:cNvSpPr>
            <a:spLocks noGrp="1"/>
          </p:cNvSpPr>
          <p:nvPr>
            <p:ph type="dt" sz="half" idx="10"/>
          </p:nvPr>
        </p:nvSpPr>
        <p:spPr/>
        <p:txBody>
          <a:bodyPr/>
          <a:lstStyle/>
          <a:p>
            <a:fld id="{7BE50499-A6AE-48C1-B673-103C7BE2B98D}" type="datetimeFigureOut">
              <a:rPr lang="en-US" smtClean="0"/>
              <a:t>12/9/2021</a:t>
            </a:fld>
            <a:endParaRPr lang="en-US"/>
          </a:p>
        </p:txBody>
      </p:sp>
      <p:sp>
        <p:nvSpPr>
          <p:cNvPr id="5" name="Footer Placeholder 4">
            <a:extLst>
              <a:ext uri="{FF2B5EF4-FFF2-40B4-BE49-F238E27FC236}">
                <a16:creationId xmlns:a16="http://schemas.microsoft.com/office/drawing/2014/main" id="{41418439-026C-4AA0-A631-EEFE5AFCA1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6F3F5B-51C0-4967-9249-BF17DC0D590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009022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C862-BB5D-49E9-AFC8-3E7517CE5F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FAB6F9-FB89-4F0C-B1BD-305D95B3BE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5F36F7-6A69-4604-8A3B-F537752C0323}"/>
              </a:ext>
            </a:extLst>
          </p:cNvPr>
          <p:cNvSpPr>
            <a:spLocks noGrp="1"/>
          </p:cNvSpPr>
          <p:nvPr>
            <p:ph type="dt" sz="half" idx="10"/>
          </p:nvPr>
        </p:nvSpPr>
        <p:spPr/>
        <p:txBody>
          <a:bodyPr/>
          <a:lstStyle/>
          <a:p>
            <a:fld id="{7BE50499-A6AE-48C1-B673-103C7BE2B98D}" type="datetimeFigureOut">
              <a:rPr lang="en-US" smtClean="0"/>
              <a:t>12/9/2021</a:t>
            </a:fld>
            <a:endParaRPr lang="en-US"/>
          </a:p>
        </p:txBody>
      </p:sp>
      <p:sp>
        <p:nvSpPr>
          <p:cNvPr id="5" name="Footer Placeholder 4">
            <a:extLst>
              <a:ext uri="{FF2B5EF4-FFF2-40B4-BE49-F238E27FC236}">
                <a16:creationId xmlns:a16="http://schemas.microsoft.com/office/drawing/2014/main" id="{55F8A997-52D6-4077-8E03-17E56FA00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71B490-1CFE-4BEE-923F-52CF4E3637E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00133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ECE63-5462-4A14-931C-FA71C50004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46BB3A-B2CB-4322-8F37-2F776D4021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49C904-3C6A-4476-86B8-B8A9A3C001AB}"/>
              </a:ext>
            </a:extLst>
          </p:cNvPr>
          <p:cNvSpPr>
            <a:spLocks noGrp="1"/>
          </p:cNvSpPr>
          <p:nvPr>
            <p:ph type="dt" sz="half" idx="10"/>
          </p:nvPr>
        </p:nvSpPr>
        <p:spPr/>
        <p:txBody>
          <a:bodyPr/>
          <a:lstStyle/>
          <a:p>
            <a:fld id="{7BE50499-A6AE-48C1-B673-103C7BE2B98D}" type="datetimeFigureOut">
              <a:rPr lang="en-US" smtClean="0"/>
              <a:t>12/9/2021</a:t>
            </a:fld>
            <a:endParaRPr lang="en-US"/>
          </a:p>
        </p:txBody>
      </p:sp>
      <p:sp>
        <p:nvSpPr>
          <p:cNvPr id="5" name="Footer Placeholder 4">
            <a:extLst>
              <a:ext uri="{FF2B5EF4-FFF2-40B4-BE49-F238E27FC236}">
                <a16:creationId xmlns:a16="http://schemas.microsoft.com/office/drawing/2014/main" id="{BBD68101-47A4-4F7D-9FE9-B8E30C1DA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D73F5-0D0A-45EF-A51A-C49B0BE49F54}"/>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7868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3887D-6AA7-4572-B308-BCD608E987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DD6440-6250-464B-8EAF-1F752F107B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7E6576-9A72-47B6-B694-83CEF85FB1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27928E-501D-4CE2-B061-8A3431DF8A01}"/>
              </a:ext>
            </a:extLst>
          </p:cNvPr>
          <p:cNvSpPr>
            <a:spLocks noGrp="1"/>
          </p:cNvSpPr>
          <p:nvPr>
            <p:ph type="dt" sz="half" idx="10"/>
          </p:nvPr>
        </p:nvSpPr>
        <p:spPr/>
        <p:txBody>
          <a:bodyPr/>
          <a:lstStyle/>
          <a:p>
            <a:fld id="{7BE50499-A6AE-48C1-B673-103C7BE2B98D}" type="datetimeFigureOut">
              <a:rPr lang="en-US" smtClean="0"/>
              <a:t>12/9/2021</a:t>
            </a:fld>
            <a:endParaRPr lang="en-US"/>
          </a:p>
        </p:txBody>
      </p:sp>
      <p:sp>
        <p:nvSpPr>
          <p:cNvPr id="6" name="Footer Placeholder 5">
            <a:extLst>
              <a:ext uri="{FF2B5EF4-FFF2-40B4-BE49-F238E27FC236}">
                <a16:creationId xmlns:a16="http://schemas.microsoft.com/office/drawing/2014/main" id="{E40DFC91-A167-431F-9057-2829A6F34D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077B65-96DF-4E28-B715-E863CB70E09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556187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64017-6B16-4A5D-9C7B-5DE34DE7A5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F95CBC-A5BD-43F5-B2F2-86D7C3E7EC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343084-56AF-44A7-B855-913FC41B91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FD8B68-BF3F-441A-99CD-254AA6625B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DF69C7-5971-4727-A020-04C7815375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CB6CA4-198E-4E91-97AC-8A10196E523A}"/>
              </a:ext>
            </a:extLst>
          </p:cNvPr>
          <p:cNvSpPr>
            <a:spLocks noGrp="1"/>
          </p:cNvSpPr>
          <p:nvPr>
            <p:ph type="dt" sz="half" idx="10"/>
          </p:nvPr>
        </p:nvSpPr>
        <p:spPr/>
        <p:txBody>
          <a:bodyPr/>
          <a:lstStyle/>
          <a:p>
            <a:fld id="{7BE50499-A6AE-48C1-B673-103C7BE2B98D}" type="datetimeFigureOut">
              <a:rPr lang="en-US" smtClean="0"/>
              <a:t>12/9/2021</a:t>
            </a:fld>
            <a:endParaRPr lang="en-US"/>
          </a:p>
        </p:txBody>
      </p:sp>
      <p:sp>
        <p:nvSpPr>
          <p:cNvPr id="8" name="Footer Placeholder 7">
            <a:extLst>
              <a:ext uri="{FF2B5EF4-FFF2-40B4-BE49-F238E27FC236}">
                <a16:creationId xmlns:a16="http://schemas.microsoft.com/office/drawing/2014/main" id="{8EB96E44-C26D-44CD-8F54-62A14FD093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E324ED-C676-40E8-8BE6-0266220C076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37360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9417-0777-4BA1-BA52-FDCC514A9A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67ABE4-13F8-4922-AD78-1C31855F739D}"/>
              </a:ext>
            </a:extLst>
          </p:cNvPr>
          <p:cNvSpPr>
            <a:spLocks noGrp="1"/>
          </p:cNvSpPr>
          <p:nvPr>
            <p:ph type="dt" sz="half" idx="10"/>
          </p:nvPr>
        </p:nvSpPr>
        <p:spPr/>
        <p:txBody>
          <a:bodyPr/>
          <a:lstStyle/>
          <a:p>
            <a:fld id="{7BE50499-A6AE-48C1-B673-103C7BE2B98D}" type="datetimeFigureOut">
              <a:rPr lang="en-US" smtClean="0"/>
              <a:t>12/9/2021</a:t>
            </a:fld>
            <a:endParaRPr lang="en-US"/>
          </a:p>
        </p:txBody>
      </p:sp>
      <p:sp>
        <p:nvSpPr>
          <p:cNvPr id="4" name="Footer Placeholder 3">
            <a:extLst>
              <a:ext uri="{FF2B5EF4-FFF2-40B4-BE49-F238E27FC236}">
                <a16:creationId xmlns:a16="http://schemas.microsoft.com/office/drawing/2014/main" id="{13D164A4-4D2C-41C1-8524-9F65BA6A88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5FF248-B8BA-4150-A00C-186CE719C8B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02103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7377A0-0733-4A75-8616-84A12F186C14}"/>
              </a:ext>
            </a:extLst>
          </p:cNvPr>
          <p:cNvSpPr>
            <a:spLocks noGrp="1"/>
          </p:cNvSpPr>
          <p:nvPr>
            <p:ph type="dt" sz="half" idx="10"/>
          </p:nvPr>
        </p:nvSpPr>
        <p:spPr/>
        <p:txBody>
          <a:bodyPr/>
          <a:lstStyle/>
          <a:p>
            <a:fld id="{7BE50499-A6AE-48C1-B673-103C7BE2B98D}" type="datetimeFigureOut">
              <a:rPr lang="en-US" smtClean="0"/>
              <a:t>12/9/2021</a:t>
            </a:fld>
            <a:endParaRPr lang="en-US"/>
          </a:p>
        </p:txBody>
      </p:sp>
      <p:sp>
        <p:nvSpPr>
          <p:cNvPr id="3" name="Footer Placeholder 2">
            <a:extLst>
              <a:ext uri="{FF2B5EF4-FFF2-40B4-BE49-F238E27FC236}">
                <a16:creationId xmlns:a16="http://schemas.microsoft.com/office/drawing/2014/main" id="{1AEC5F02-62B2-4B4F-803E-1090F3484A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D959FD-AD2C-42C9-8F26-15E6F58A54E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63133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5886B-5D7E-4A10-908D-30B7FB8C51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8C3749-A5E0-4531-B5F1-2BE08419DF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4E15FA-E61F-4379-9AB6-CA58D34DC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F3305-9B2D-4923-A927-E158791267FD}"/>
              </a:ext>
            </a:extLst>
          </p:cNvPr>
          <p:cNvSpPr>
            <a:spLocks noGrp="1"/>
          </p:cNvSpPr>
          <p:nvPr>
            <p:ph type="dt" sz="half" idx="10"/>
          </p:nvPr>
        </p:nvSpPr>
        <p:spPr/>
        <p:txBody>
          <a:bodyPr/>
          <a:lstStyle/>
          <a:p>
            <a:fld id="{7BE50499-A6AE-48C1-B673-103C7BE2B98D}" type="datetimeFigureOut">
              <a:rPr lang="en-US" smtClean="0"/>
              <a:t>12/9/2021</a:t>
            </a:fld>
            <a:endParaRPr lang="en-US"/>
          </a:p>
        </p:txBody>
      </p:sp>
      <p:sp>
        <p:nvSpPr>
          <p:cNvPr id="6" name="Footer Placeholder 5">
            <a:extLst>
              <a:ext uri="{FF2B5EF4-FFF2-40B4-BE49-F238E27FC236}">
                <a16:creationId xmlns:a16="http://schemas.microsoft.com/office/drawing/2014/main" id="{557996DB-2D2C-41E4-B6AC-46F1D2F2E4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726247-8101-4CE2-8EAB-71B99994813A}"/>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72475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A75DB-5964-46A1-9004-F0EC17676C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F92C83-54D6-481B-9B6C-16AFA57812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06DD13-3CEA-40B4-82C8-B3CD0C3ABF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059726-0053-457B-B3F5-9FC0E1732B09}"/>
              </a:ext>
            </a:extLst>
          </p:cNvPr>
          <p:cNvSpPr>
            <a:spLocks noGrp="1"/>
          </p:cNvSpPr>
          <p:nvPr>
            <p:ph type="dt" sz="half" idx="10"/>
          </p:nvPr>
        </p:nvSpPr>
        <p:spPr/>
        <p:txBody>
          <a:bodyPr/>
          <a:lstStyle/>
          <a:p>
            <a:fld id="{7BE50499-A6AE-48C1-B673-103C7BE2B98D}" type="datetimeFigureOut">
              <a:rPr lang="en-US" smtClean="0"/>
              <a:t>12/9/2021</a:t>
            </a:fld>
            <a:endParaRPr lang="en-US"/>
          </a:p>
        </p:txBody>
      </p:sp>
      <p:sp>
        <p:nvSpPr>
          <p:cNvPr id="6" name="Footer Placeholder 5">
            <a:extLst>
              <a:ext uri="{FF2B5EF4-FFF2-40B4-BE49-F238E27FC236}">
                <a16:creationId xmlns:a16="http://schemas.microsoft.com/office/drawing/2014/main" id="{1AB55749-9C7E-4F9D-86D3-25F447C0B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DAA849-F407-4374-9AEE-232F8A2DFA3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2692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0CC0FB-CE63-4999-9F8C-077A0099B1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9731BA-C8BE-4F84-9DB5-049CB15EBF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17F6D-760F-450D-B407-A52E70C3D8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12/9/2021</a:t>
            </a:fld>
            <a:endParaRPr lang="en-US"/>
          </a:p>
        </p:txBody>
      </p:sp>
      <p:sp>
        <p:nvSpPr>
          <p:cNvPr id="5" name="Footer Placeholder 4">
            <a:extLst>
              <a:ext uri="{FF2B5EF4-FFF2-40B4-BE49-F238E27FC236}">
                <a16:creationId xmlns:a16="http://schemas.microsoft.com/office/drawing/2014/main" id="{BBCB98E6-FCDE-4B86-AE10-9A1A30A310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1B8878-05DA-4E69-88C9-E49F0079BB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410958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gn="ctr">
              <a:buNone/>
            </a:pPr>
            <a:endParaRPr lang="en-US" sz="4000" dirty="0"/>
          </a:p>
          <a:p>
            <a:pPr marL="0" marR="0" algn="ctr">
              <a:lnSpc>
                <a:spcPct val="106000"/>
              </a:lnSpc>
              <a:spcBef>
                <a:spcPts val="0"/>
              </a:spcBef>
              <a:spcAft>
                <a:spcPts val="800"/>
              </a:spcAft>
            </a:pPr>
            <a:r>
              <a:rPr lang="en-US" sz="3600" b="1" dirty="0">
                <a:effectLst/>
                <a:latin typeface="Calibri" panose="020F0502020204030204" pitchFamily="34" charset="0"/>
                <a:ea typeface="Times New Roman" panose="02020603050405020304" pitchFamily="18" charset="0"/>
                <a:cs typeface="Calibri" panose="020F0502020204030204" pitchFamily="34" charset="0"/>
              </a:rPr>
              <a:t>John 14:15 “</a:t>
            </a:r>
            <a:r>
              <a:rPr lang="en-US" sz="3600" dirty="0">
                <a:effectLst/>
                <a:latin typeface="Calibri" panose="020F0502020204030204" pitchFamily="34" charset="0"/>
                <a:ea typeface="Times New Roman" panose="02020603050405020304" pitchFamily="18" charset="0"/>
                <a:cs typeface="Calibri" panose="020F0502020204030204" pitchFamily="34" charset="0"/>
              </a:rPr>
              <a:t>If you love Me, you will keep My commandments</a:t>
            </a:r>
            <a:r>
              <a:rPr lang="en-US" sz="3600" b="1" dirty="0">
                <a:effectLst/>
                <a:latin typeface="Calibri" panose="020F0502020204030204" pitchFamily="34" charset="0"/>
                <a:ea typeface="Times New Roman" panose="02020603050405020304" pitchFamily="18" charset="0"/>
                <a:cs typeface="Calibri" panose="020F0502020204030204" pitchFamily="34" charset="0"/>
              </a:rPr>
              <a:t>.”</a:t>
            </a:r>
          </a:p>
          <a:p>
            <a:pPr marL="0" marR="0" indent="0" algn="ctr">
              <a:lnSpc>
                <a:spcPct val="106000"/>
              </a:lnSpc>
              <a:spcBef>
                <a:spcPts val="0"/>
              </a:spcBef>
              <a:spcAft>
                <a:spcPts val="800"/>
              </a:spcAft>
              <a:buNone/>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6000"/>
              </a:lnSpc>
              <a:spcBef>
                <a:spcPts val="0"/>
              </a:spcBef>
              <a:spcAft>
                <a:spcPts val="800"/>
              </a:spcAft>
            </a:pPr>
            <a:r>
              <a:rPr lang="en-US" sz="3600" b="1" dirty="0">
                <a:effectLst/>
                <a:latin typeface="Calibri" panose="020F0502020204030204" pitchFamily="34" charset="0"/>
                <a:ea typeface="Times New Roman" panose="02020603050405020304" pitchFamily="18" charset="0"/>
                <a:cs typeface="Calibri" panose="020F0502020204030204" pitchFamily="34" charset="0"/>
              </a:rPr>
              <a:t>LOVE GOD &amp; YOUR NEIGHBOR</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sz="4000" dirty="0"/>
          </a:p>
        </p:txBody>
      </p:sp>
    </p:spTree>
    <p:extLst>
      <p:ext uri="{BB962C8B-B14F-4D97-AF65-F5344CB8AC3E}">
        <p14:creationId xmlns:p14="http://schemas.microsoft.com/office/powerpoint/2010/main" val="96248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800"/>
              </a:spcAft>
              <a:buNone/>
            </a:pPr>
            <a:r>
              <a:rPr lang="en-US" sz="2400" b="1" dirty="0">
                <a:effectLst/>
                <a:latin typeface="Calibri" panose="020F0502020204030204" pitchFamily="34" charset="0"/>
                <a:ea typeface="Times New Roman" panose="02020603050405020304" pitchFamily="18" charset="0"/>
                <a:cs typeface="Calibri" panose="020F0502020204030204" pitchFamily="34" charset="0"/>
              </a:rPr>
              <a:t>Col 3:12, 17  </a:t>
            </a:r>
            <a:r>
              <a:rPr lang="en-US" dirty="0">
                <a:effectLst/>
                <a:latin typeface="Calibri" panose="020F0502020204030204" pitchFamily="34" charset="0"/>
                <a:ea typeface="Times New Roman" panose="02020603050405020304" pitchFamily="18" charset="0"/>
                <a:cs typeface="Calibri" panose="020F0502020204030204" pitchFamily="34" charset="0"/>
              </a:rPr>
              <a:t>“So, as those who have been chosen of God, holy and beloved, put on a </a:t>
            </a:r>
            <a:r>
              <a:rPr lang="en-US" b="1" dirty="0">
                <a:effectLst/>
                <a:latin typeface="Calibri" panose="020F0502020204030204" pitchFamily="34" charset="0"/>
                <a:ea typeface="Times New Roman" panose="02020603050405020304" pitchFamily="18" charset="0"/>
                <a:cs typeface="Calibri" panose="020F0502020204030204" pitchFamily="34" charset="0"/>
              </a:rPr>
              <a:t>heart of compassion, kindness</a:t>
            </a:r>
            <a:r>
              <a:rPr lang="en-US" dirty="0">
                <a:effectLst/>
                <a:latin typeface="Calibri" panose="020F0502020204030204" pitchFamily="34" charset="0"/>
                <a:ea typeface="Times New Roman" panose="02020603050405020304" pitchFamily="18" charset="0"/>
                <a:cs typeface="Calibri" panose="020F0502020204030204" pitchFamily="34" charset="0"/>
              </a:rPr>
              <a:t>, humility, gentleness and patience; whatever you do in word or deed, </a:t>
            </a:r>
            <a:r>
              <a:rPr lang="en-US" b="1" dirty="0">
                <a:effectLst/>
                <a:latin typeface="Calibri" panose="020F0502020204030204" pitchFamily="34" charset="0"/>
                <a:ea typeface="Times New Roman" panose="02020603050405020304" pitchFamily="18" charset="0"/>
                <a:cs typeface="Calibri" panose="020F0502020204030204" pitchFamily="34" charset="0"/>
              </a:rPr>
              <a:t>do all in the name of the Lord Jesus</a:t>
            </a:r>
            <a:r>
              <a:rPr lang="en-US" dirty="0">
                <a:effectLst/>
                <a:latin typeface="Calibri" panose="020F0502020204030204" pitchFamily="34" charset="0"/>
                <a:ea typeface="Times New Roman" panose="02020603050405020304" pitchFamily="18" charset="0"/>
                <a:cs typeface="Calibri" panose="020F0502020204030204" pitchFamily="34" charset="0"/>
              </a:rPr>
              <a:t>, </a:t>
            </a:r>
            <a:r>
              <a:rPr lang="en-US"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giving thanks</a:t>
            </a:r>
            <a:r>
              <a:rPr lang="en-US"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dirty="0">
                <a:effectLst/>
                <a:latin typeface="Calibri" panose="020F0502020204030204" pitchFamily="34" charset="0"/>
                <a:ea typeface="Times New Roman" panose="02020603050405020304" pitchFamily="18" charset="0"/>
                <a:cs typeface="Calibri" panose="020F0502020204030204" pitchFamily="34" charset="0"/>
              </a:rPr>
              <a:t>through Him to God the Father.”</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800"/>
              </a:spcAft>
              <a:buNone/>
            </a:pPr>
            <a:r>
              <a:rPr lang="en-US" sz="2400" b="1" dirty="0">
                <a:effectLst/>
                <a:latin typeface="Calibri" panose="020F0502020204030204" pitchFamily="34" charset="0"/>
                <a:ea typeface="Times New Roman" panose="02020603050405020304" pitchFamily="18" charset="0"/>
                <a:cs typeface="Calibri" panose="020F0502020204030204" pitchFamily="34" charset="0"/>
              </a:rPr>
              <a:t>2 Cor 9:6,7  </a:t>
            </a:r>
            <a:r>
              <a:rPr lang="en-US" dirty="0">
                <a:effectLst/>
                <a:latin typeface="Calibri" panose="020F0502020204030204" pitchFamily="34" charset="0"/>
                <a:ea typeface="Times New Roman" panose="02020603050405020304" pitchFamily="18" charset="0"/>
                <a:cs typeface="Calibri" panose="020F0502020204030204" pitchFamily="34" charset="0"/>
              </a:rPr>
              <a:t>“Now I say this, he who sows sparingly will also reap sparingly, and he who sows bountifully will also reap bountifully. Each one must do just as he has purposed in his heart, not grudgingly or under compulsion (guilt), </a:t>
            </a:r>
            <a:r>
              <a:rPr lang="en-US" b="1" dirty="0">
                <a:effectLst/>
                <a:latin typeface="Calibri" panose="020F0502020204030204" pitchFamily="34" charset="0"/>
                <a:ea typeface="Times New Roman" panose="02020603050405020304" pitchFamily="18" charset="0"/>
                <a:cs typeface="Calibri" panose="020F0502020204030204" pitchFamily="34" charset="0"/>
              </a:rPr>
              <a:t>for God loves a cheerful giver</a:t>
            </a:r>
            <a:r>
              <a:rPr lang="en-US" dirty="0">
                <a:effectLst/>
                <a:latin typeface="Calibri" panose="020F0502020204030204" pitchFamily="34" charset="0"/>
                <a:ea typeface="Times New Roman" panose="02020603050405020304" pitchFamily="18" charset="0"/>
                <a:cs typeface="Calibri" panose="020F0502020204030204" pitchFamily="34"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800"/>
              </a:spcAft>
              <a:buNone/>
            </a:pPr>
            <a:r>
              <a:rPr lang="en-US" sz="2400" b="1" dirty="0">
                <a:effectLst/>
                <a:latin typeface="Calibri" panose="020F0502020204030204" pitchFamily="34" charset="0"/>
                <a:ea typeface="Times New Roman" panose="02020603050405020304" pitchFamily="18" charset="0"/>
                <a:cs typeface="Calibri" panose="020F0502020204030204" pitchFamily="34" charset="0"/>
              </a:rPr>
              <a:t>Eph 4:28</a:t>
            </a:r>
            <a:r>
              <a:rPr lang="en-US" sz="2400" dirty="0">
                <a:effectLst/>
                <a:latin typeface="Calibri" panose="020F0502020204030204" pitchFamily="34" charset="0"/>
                <a:ea typeface="Times New Roman" panose="02020603050405020304" pitchFamily="18" charset="0"/>
                <a:cs typeface="Calibri" panose="020F0502020204030204" pitchFamily="34"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“He who steals must steal no longer; but rather </a:t>
            </a:r>
            <a:r>
              <a:rPr lang="en-US" b="1" dirty="0">
                <a:effectLst/>
                <a:latin typeface="Calibri" panose="020F0502020204030204" pitchFamily="34" charset="0"/>
                <a:ea typeface="Calibri" panose="020F0502020204030204" pitchFamily="34" charset="0"/>
                <a:cs typeface="Times New Roman" panose="02020603050405020304" pitchFamily="18" charset="0"/>
              </a:rPr>
              <a:t>he must labor, performing with his own hands what is good</a:t>
            </a:r>
            <a:r>
              <a:rPr lang="en-US" dirty="0">
                <a:effectLst/>
                <a:latin typeface="Calibri" panose="020F0502020204030204" pitchFamily="34" charset="0"/>
                <a:ea typeface="Calibri" panose="020F0502020204030204" pitchFamily="34" charset="0"/>
                <a:cs typeface="Times New Roman" panose="02020603050405020304" pitchFamily="18" charset="0"/>
              </a:rPr>
              <a:t>, so that </a:t>
            </a:r>
            <a:r>
              <a:rPr lang="en-US" u="sng" dirty="0">
                <a:effectLst/>
                <a:latin typeface="Calibri" panose="020F0502020204030204" pitchFamily="34" charset="0"/>
                <a:ea typeface="Calibri" panose="020F0502020204030204" pitchFamily="34" charset="0"/>
                <a:cs typeface="Times New Roman" panose="02020603050405020304" pitchFamily="18" charset="0"/>
              </a:rPr>
              <a:t>he will have something to share</a:t>
            </a:r>
            <a:r>
              <a:rPr lang="en-US" dirty="0">
                <a:effectLst/>
                <a:latin typeface="Calibri" panose="020F0502020204030204" pitchFamily="34" charset="0"/>
                <a:ea typeface="Calibri" panose="020F0502020204030204" pitchFamily="34" charset="0"/>
                <a:cs typeface="Times New Roman" panose="02020603050405020304" pitchFamily="18" charset="0"/>
              </a:rPr>
              <a:t> with one who has need.”</a:t>
            </a:r>
          </a:p>
          <a:p>
            <a:pPr marL="0" indent="0">
              <a:buNone/>
            </a:pPr>
            <a:endParaRPr lang="en-US" sz="4000" dirty="0"/>
          </a:p>
        </p:txBody>
      </p:sp>
    </p:spTree>
    <p:extLst>
      <p:ext uri="{BB962C8B-B14F-4D97-AF65-F5344CB8AC3E}">
        <p14:creationId xmlns:p14="http://schemas.microsoft.com/office/powerpoint/2010/main" val="826239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2 Thess 3:6-11</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3600" b="1" dirty="0">
                <a:effectLst/>
                <a:latin typeface="Calibri" panose="020F0502020204030204" pitchFamily="34" charset="0"/>
                <a:ea typeface="Times New Roman" panose="02020603050405020304" pitchFamily="18" charset="0"/>
                <a:cs typeface="Calibri" panose="020F0502020204030204" pitchFamily="34" charset="0"/>
              </a:rPr>
              <a:t>“</a:t>
            </a:r>
            <a:r>
              <a:rPr lang="en-US" sz="3600" dirty="0">
                <a:effectLst/>
                <a:latin typeface="Calibri" panose="020F0502020204030204" pitchFamily="34" charset="0"/>
                <a:ea typeface="Times New Roman" panose="02020603050405020304" pitchFamily="18" charset="0"/>
                <a:cs typeface="Calibri" panose="020F0502020204030204" pitchFamily="34" charset="0"/>
              </a:rPr>
              <a:t>Now we command you, brethren, in the name of our Lord Jesus Christ, that you keep away from every brother who leads an unruly life and not according to the tradition which you received from us. </a:t>
            </a:r>
            <a:r>
              <a:rPr lang="en-US" sz="3600" dirty="0">
                <a:effectLst/>
                <a:latin typeface="Calibri" panose="020F0502020204030204" pitchFamily="34" charset="0"/>
                <a:ea typeface="Calibri" panose="020F0502020204030204" pitchFamily="34" charset="0"/>
                <a:cs typeface="Calibri" panose="020F0502020204030204" pitchFamily="34" charset="0"/>
              </a:rPr>
              <a:t>For you yourselves know how you ought to follow our example, because we did not act in an undisciplined manner among you, nor did we eat anyone’s bread without paying for it, but with labor and hardship we </a:t>
            </a:r>
            <a:r>
              <a:rPr lang="en-US" sz="3600" i="1" dirty="0">
                <a:effectLst/>
                <a:latin typeface="Calibri" panose="020F0502020204030204" pitchFamily="34" charset="0"/>
                <a:ea typeface="Calibri" panose="020F0502020204030204" pitchFamily="34" charset="0"/>
                <a:cs typeface="Calibri" panose="020F0502020204030204" pitchFamily="34" charset="0"/>
              </a:rPr>
              <a:t>kept</a:t>
            </a:r>
            <a:r>
              <a:rPr lang="en-US" sz="3600" dirty="0">
                <a:effectLst/>
                <a:latin typeface="Calibri" panose="020F0502020204030204" pitchFamily="34" charset="0"/>
                <a:ea typeface="Calibri" panose="020F0502020204030204" pitchFamily="34" charset="0"/>
                <a:cs typeface="Calibri" panose="020F0502020204030204" pitchFamily="34" charset="0"/>
              </a:rPr>
              <a:t> working night and day so that we would not be a burden to any of you; …</a:t>
            </a:r>
            <a:endParaRPr lang="en-US" sz="3600" dirty="0"/>
          </a:p>
        </p:txBody>
      </p:sp>
    </p:spTree>
    <p:extLst>
      <p:ext uri="{BB962C8B-B14F-4D97-AF65-F5344CB8AC3E}">
        <p14:creationId xmlns:p14="http://schemas.microsoft.com/office/powerpoint/2010/main" val="248177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r>
              <a:rPr lang="en-US" sz="3600" dirty="0">
                <a:effectLst/>
                <a:latin typeface="Calibri" panose="020F0502020204030204" pitchFamily="34" charset="0"/>
                <a:ea typeface="Calibri" panose="020F0502020204030204" pitchFamily="34" charset="0"/>
                <a:cs typeface="Calibri" panose="020F0502020204030204" pitchFamily="34" charset="0"/>
              </a:rPr>
              <a:t>not because we do not have the right </a:t>
            </a:r>
            <a:r>
              <a:rPr lang="en-US" sz="3600" i="1" dirty="0">
                <a:effectLst/>
                <a:latin typeface="Calibri" panose="020F0502020204030204" pitchFamily="34" charset="0"/>
                <a:ea typeface="Calibri" panose="020F0502020204030204" pitchFamily="34" charset="0"/>
                <a:cs typeface="Calibri" panose="020F0502020204030204" pitchFamily="34" charset="0"/>
              </a:rPr>
              <a:t>to this,</a:t>
            </a:r>
            <a:r>
              <a:rPr lang="en-US" sz="3600" dirty="0">
                <a:effectLst/>
                <a:latin typeface="Calibri" panose="020F0502020204030204" pitchFamily="34" charset="0"/>
                <a:ea typeface="Calibri" panose="020F0502020204030204" pitchFamily="34" charset="0"/>
                <a:cs typeface="Calibri" panose="020F0502020204030204" pitchFamily="34" charset="0"/>
              </a:rPr>
              <a:t> but in order to offer ourselves as a model for you, so that you would follow our example. For even when we were with you, we used to give you this order: </a:t>
            </a:r>
            <a:r>
              <a:rPr lang="en-US" sz="3600" b="1" dirty="0">
                <a:effectLst/>
                <a:latin typeface="Calibri" panose="020F0502020204030204" pitchFamily="34" charset="0"/>
                <a:ea typeface="Calibri" panose="020F0502020204030204" pitchFamily="34" charset="0"/>
                <a:cs typeface="Calibri" panose="020F0502020204030204" pitchFamily="34" charset="0"/>
              </a:rPr>
              <a:t>if anyone is not willing to work, then he is not to eat</a:t>
            </a:r>
            <a:r>
              <a:rPr lang="en-US" sz="3600" dirty="0">
                <a:effectLst/>
                <a:latin typeface="Calibri" panose="020F0502020204030204" pitchFamily="34" charset="0"/>
                <a:ea typeface="Calibri" panose="020F0502020204030204" pitchFamily="34" charset="0"/>
                <a:cs typeface="Calibri" panose="020F0502020204030204" pitchFamily="34" charset="0"/>
              </a:rPr>
              <a:t>, either. For we hear that some among you are leading an undisciplined life, doing no work at all, but acting like busybodies.”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4000" dirty="0"/>
          </a:p>
        </p:txBody>
      </p:sp>
    </p:spTree>
    <p:extLst>
      <p:ext uri="{BB962C8B-B14F-4D97-AF65-F5344CB8AC3E}">
        <p14:creationId xmlns:p14="http://schemas.microsoft.com/office/powerpoint/2010/main" val="3110283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r>
              <a:rPr lang="en-US" dirty="0">
                <a:effectLst/>
                <a:latin typeface="Calibri" panose="020F0502020204030204" pitchFamily="34" charset="0"/>
                <a:ea typeface="Times New Roman" panose="02020603050405020304" pitchFamily="18" charset="0"/>
                <a:cs typeface="Calibri" panose="020F0502020204030204" pitchFamily="34" charset="0"/>
              </a:rPr>
              <a:t>Mt 26:6-12 </a:t>
            </a:r>
            <a:r>
              <a:rPr lang="en-US" sz="3600" dirty="0">
                <a:effectLst/>
                <a:latin typeface="Calibri" panose="020F0502020204030204" pitchFamily="34" charset="0"/>
                <a:ea typeface="Times New Roman" panose="02020603050405020304" pitchFamily="18" charset="0"/>
                <a:cs typeface="Calibri" panose="020F0502020204030204" pitchFamily="34" charset="0"/>
              </a:rPr>
              <a:t>“Now when Jesus was in Bethany, at the home of Simon the leper, a woman came with an alabaster vial of very costly perfume, and she poured it on His head as He reclined at the table. But the disciples were indignant when they saw this, and said, ‘Why this waste? For this perfume might have been sold for a high price and the money given to the poor.’”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388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342900" marR="0" lvl="0" indent="-342900">
              <a:lnSpc>
                <a:spcPct val="106000"/>
              </a:lnSpc>
              <a:spcBef>
                <a:spcPts val="0"/>
              </a:spcBef>
              <a:spcAft>
                <a:spcPts val="0"/>
              </a:spcAft>
              <a:buFont typeface="+mj-lt"/>
              <a:buAutoNum type="arabicPeriod"/>
            </a:pPr>
            <a:r>
              <a:rPr lang="en-US" b="1" dirty="0">
                <a:effectLst/>
                <a:latin typeface="Calibri" panose="020F0502020204030204" pitchFamily="34" charset="0"/>
                <a:ea typeface="Times New Roman" panose="02020603050405020304" pitchFamily="18" charset="0"/>
                <a:cs typeface="Calibri" panose="020F0502020204030204" pitchFamily="34" charset="0"/>
              </a:rPr>
              <a:t>The Lord expects us to fulfill and obey His commandments: Love God AND love your neighbor.  </a:t>
            </a:r>
          </a:p>
          <a:p>
            <a:pPr marL="0" marR="0" lvl="0" indent="0">
              <a:lnSpc>
                <a:spcPct val="106000"/>
              </a:lnSpc>
              <a:spcBef>
                <a:spcPts val="0"/>
              </a:spcBef>
              <a:spcAft>
                <a:spcPts val="0"/>
              </a:spcAft>
              <a:buNone/>
            </a:pPr>
            <a:r>
              <a:rPr lang="en-US" sz="2400" b="1" dirty="0">
                <a:latin typeface="Calibri" panose="020F0502020204030204" pitchFamily="34" charset="0"/>
                <a:ea typeface="Times New Roman" panose="02020603050405020304" pitchFamily="18" charset="0"/>
                <a:cs typeface="Calibri" panose="020F0502020204030204" pitchFamily="34" charset="0"/>
              </a:rPr>
              <a:t>            </a:t>
            </a:r>
            <a:r>
              <a:rPr lang="en-US" sz="2400" b="1" dirty="0">
                <a:effectLst/>
                <a:latin typeface="Calibri" panose="020F0502020204030204" pitchFamily="34" charset="0"/>
                <a:ea typeface="Times New Roman" panose="02020603050405020304" pitchFamily="18" charset="0"/>
                <a:cs typeface="Calibri" panose="020F0502020204030204" pitchFamily="34" charset="0"/>
              </a:rPr>
              <a:t>I Cor 11: </a:t>
            </a:r>
            <a:r>
              <a:rPr lang="en-US" sz="2400" dirty="0">
                <a:effectLst/>
                <a:latin typeface="Calibri" panose="020F0502020204030204" pitchFamily="34" charset="0"/>
                <a:ea typeface="Times New Roman" panose="02020603050405020304" pitchFamily="18" charset="0"/>
                <a:cs typeface="Calibri" panose="020F0502020204030204" pitchFamily="34" charset="0"/>
              </a:rPr>
              <a:t>“Be imitators of me just as I also am of Christ: </a:t>
            </a:r>
            <a:r>
              <a:rPr lang="en-US" sz="2400" b="1" dirty="0">
                <a:effectLst/>
                <a:latin typeface="Calibri" panose="020F0502020204030204" pitchFamily="34" charset="0"/>
                <a:ea typeface="Times New Roman" panose="02020603050405020304" pitchFamily="18" charset="0"/>
                <a:cs typeface="Calibri" panose="020F0502020204030204" pitchFamily="34" charset="0"/>
              </a:rPr>
              <a:t>Mt 20:28 “</a:t>
            </a:r>
            <a:r>
              <a:rPr lang="en-US" sz="2400" dirty="0">
                <a:effectLst/>
                <a:latin typeface="Calibri" panose="020F0502020204030204" pitchFamily="34" charset="0"/>
                <a:ea typeface="Calibri" panose="020F0502020204030204" pitchFamily="34" charset="0"/>
                <a:cs typeface="Times New Roman" panose="02020603050405020304" pitchFamily="18" charset="0"/>
              </a:rPr>
              <a:t>Even as      .            the Son of Man came not to be served but to serve </a:t>
            </a:r>
            <a:r>
              <a:rPr lang="en-US" sz="2400" dirty="0">
                <a:effectLst/>
                <a:latin typeface="Tempus Sans ITC" panose="04020404030D07020202" pitchFamily="82" charset="0"/>
                <a:ea typeface="Calibri" panose="020F0502020204030204" pitchFamily="34" charset="0"/>
                <a:cs typeface="Times New Roman" panose="02020603050405020304" pitchFamily="18" charset="0"/>
              </a:rPr>
              <a:t>(feet washing)</a:t>
            </a:r>
            <a:r>
              <a:rPr lang="en-US" sz="2400" dirty="0">
                <a:effectLst/>
                <a:latin typeface="Calibri" panose="020F0502020204030204" pitchFamily="34" charset="0"/>
                <a:ea typeface="Calibri" panose="020F0502020204030204" pitchFamily="34" charset="0"/>
                <a:cs typeface="Times New Roman" panose="02020603050405020304" pitchFamily="18" charset="0"/>
              </a:rPr>
              <a:t>, and to    .            give His life as a ransom for many</a:t>
            </a:r>
            <a:r>
              <a:rPr lang="en-US" sz="2400" dirty="0">
                <a:effectLst/>
                <a:latin typeface="Tempus Sans ITC" panose="04020404030D07020202" pitchFamily="82" charset="0"/>
                <a:ea typeface="Calibri" panose="020F0502020204030204" pitchFamily="34" charset="0"/>
                <a:cs typeface="Times New Roman" panose="02020603050405020304" pitchFamily="18" charset="0"/>
              </a:rPr>
              <a:t> (ultimate form of service)</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p>
            <a:pPr marL="0" marR="0" lvl="0" indent="0">
              <a:lnSpc>
                <a:spcPct val="106000"/>
              </a:lnSpc>
              <a:spcBef>
                <a:spcPts val="0"/>
              </a:spcBef>
              <a:spcAft>
                <a:spcPts val="0"/>
              </a:spcAft>
              <a:buNone/>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2. We are to assist those who are in NEED, e.g. Good Samaritan, Sheep, true widows AND particularly our personal family members.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3. We are NOT commanded to give to those who are idle and capable of providing for themselves but chose NOT to.</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4. We are to help out of the love which God has supplied us, </a:t>
            </a:r>
            <a:r>
              <a:rPr lang="en-US" b="1" i="1" dirty="0">
                <a:effectLst/>
                <a:latin typeface="Calibri" panose="020F0502020204030204" pitchFamily="34" charset="0"/>
                <a:ea typeface="Times New Roman" panose="02020603050405020304" pitchFamily="18" charset="0"/>
                <a:cs typeface="Calibri" panose="020F0502020204030204" pitchFamily="34" charset="0"/>
              </a:rPr>
              <a:t>therefore,</a:t>
            </a:r>
            <a:r>
              <a:rPr lang="en-US" b="1" dirty="0">
                <a:effectLst/>
                <a:latin typeface="Calibri" panose="020F0502020204030204" pitchFamily="34" charset="0"/>
                <a:ea typeface="Times New Roman" panose="02020603050405020304" pitchFamily="18" charset="0"/>
                <a:cs typeface="Calibri" panose="020F0502020204030204" pitchFamily="34" charset="0"/>
              </a:rPr>
              <a:t> helping with a cheerful, loving heart.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1189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Autofit/>
          </a:bodyPr>
          <a:lstStyle/>
          <a:p>
            <a:pPr marL="0" marR="0" lvl="0" indent="0">
              <a:lnSpc>
                <a:spcPct val="106000"/>
              </a:lnSpc>
              <a:spcBef>
                <a:spcPts val="0"/>
              </a:spcBef>
              <a:spcAft>
                <a:spcPts val="0"/>
              </a:spcAft>
              <a:buNone/>
            </a:pPr>
            <a:r>
              <a:rPr lang="en-US" sz="2400" b="1" dirty="0">
                <a:effectLst/>
                <a:latin typeface="Calibri" panose="020F0502020204030204" pitchFamily="34" charset="0"/>
                <a:ea typeface="Times New Roman" panose="02020603050405020304" pitchFamily="18" charset="0"/>
                <a:cs typeface="Calibri" panose="020F0502020204030204" pitchFamily="34" charset="0"/>
              </a:rPr>
              <a:t>5. </a:t>
            </a:r>
            <a:r>
              <a:rPr lang="en-US" b="1" dirty="0">
                <a:effectLst/>
                <a:latin typeface="Calibri" panose="020F0502020204030204" pitchFamily="34" charset="0"/>
                <a:ea typeface="Times New Roman" panose="02020603050405020304" pitchFamily="18" charset="0"/>
                <a:cs typeface="Calibri" panose="020F0502020204030204" pitchFamily="34" charset="0"/>
              </a:rPr>
              <a:t>We are EXPECTED to be productive and producing in order to share with those less fortunate.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6. In loving and giving/helping we will be rewarded: </a:t>
            </a:r>
          </a:p>
          <a:p>
            <a:pPr marL="0" marR="0" lvl="0" indent="0">
              <a:lnSpc>
                <a:spcPct val="106000"/>
              </a:lnSpc>
              <a:spcBef>
                <a:spcPts val="0"/>
              </a:spcBef>
              <a:spcAft>
                <a:spcPts val="0"/>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Col 3:23,24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Whatever you do, work heartily, as for the Lord and not for men, knowing that from the Lord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you will</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receive the inheritance</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as your reward. You are serving the Lord Christ.”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Mt 25:34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“Then the King will say to the sheep on His right, “Come, you who are blessed of My Father,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inherit the kingdom</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prepared for you from the foundation of the world.” </a:t>
            </a:r>
          </a:p>
          <a:p>
            <a:pPr marL="0" marR="0" lvl="0" indent="0">
              <a:lnSpc>
                <a:spcPct val="106000"/>
              </a:lnSpc>
              <a:spcBef>
                <a:spcPts val="0"/>
              </a:spcBef>
              <a:spcAft>
                <a:spcPts val="0"/>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 6:10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dirty="0">
                <a:effectLst/>
                <a:latin typeface="Calibri" panose="020F0502020204030204" pitchFamily="34" charset="0"/>
                <a:ea typeface="Calibri" panose="020F0502020204030204" pitchFamily="34" charset="0"/>
                <a:cs typeface="Times New Roman" panose="02020603050405020304" pitchFamily="18" charset="0"/>
              </a:rPr>
              <a:t>For </a:t>
            </a:r>
            <a:r>
              <a:rPr lang="en-US" b="1" dirty="0">
                <a:effectLst/>
                <a:latin typeface="Calibri" panose="020F0502020204030204" pitchFamily="34" charset="0"/>
                <a:ea typeface="Calibri" panose="020F0502020204030204" pitchFamily="34" charset="0"/>
                <a:cs typeface="Times New Roman" panose="02020603050405020304" pitchFamily="18" charset="0"/>
              </a:rPr>
              <a:t>God is not unjust so as to overlook your work</a:t>
            </a:r>
            <a:r>
              <a:rPr lang="en-US" dirty="0">
                <a:effectLst/>
                <a:latin typeface="Calibri" panose="020F0502020204030204" pitchFamily="34" charset="0"/>
                <a:ea typeface="Calibri" panose="020F0502020204030204" pitchFamily="34" charset="0"/>
                <a:cs typeface="Times New Roman" panose="02020603050405020304" pitchFamily="18" charset="0"/>
              </a:rPr>
              <a:t> and the love that you have shown for His name in serving the saints, as you still do.”</a:t>
            </a:r>
          </a:p>
        </p:txBody>
      </p:sp>
    </p:spTree>
    <p:extLst>
      <p:ext uri="{BB962C8B-B14F-4D97-AF65-F5344CB8AC3E}">
        <p14:creationId xmlns:p14="http://schemas.microsoft.com/office/powerpoint/2010/main" val="2715616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r>
              <a:rPr lang="en-US" sz="3600" b="1" dirty="0">
                <a:effectLst/>
                <a:latin typeface="Calibri" panose="020F0502020204030204" pitchFamily="34" charset="0"/>
                <a:ea typeface="Calibri" panose="020F0502020204030204" pitchFamily="34" charset="0"/>
                <a:cs typeface="Calibri" panose="020F0502020204030204" pitchFamily="34" charset="0"/>
              </a:rPr>
              <a:t>James 1:12 </a:t>
            </a:r>
            <a:r>
              <a:rPr lang="en-US" sz="3600" dirty="0">
                <a:effectLst/>
                <a:latin typeface="Calibri" panose="020F0502020204030204" pitchFamily="34" charset="0"/>
                <a:ea typeface="Calibri" panose="020F0502020204030204" pitchFamily="34" charset="0"/>
                <a:cs typeface="Calibri" panose="020F0502020204030204" pitchFamily="34" charset="0"/>
              </a:rPr>
              <a:t>“</a:t>
            </a:r>
            <a:r>
              <a:rPr lang="en-US" sz="3600" dirty="0">
                <a:solidFill>
                  <a:srgbClr val="001320"/>
                </a:solidFill>
                <a:effectLst/>
                <a:latin typeface="Calibri" panose="020F0502020204030204" pitchFamily="34" charset="0"/>
                <a:ea typeface="Calibri" panose="020F0502020204030204" pitchFamily="34" charset="0"/>
                <a:cs typeface="Calibri" panose="020F0502020204030204" pitchFamily="34" charset="0"/>
              </a:rPr>
              <a:t>Blessed is the one who perseveres under trial because, having stood the test, that person will receive the crown of life that the Lord has promised to those who love him.”                    </a:t>
            </a:r>
          </a:p>
          <a:p>
            <a:pPr marL="0" indent="0">
              <a:buNone/>
            </a:pPr>
            <a:r>
              <a:rPr lang="en-US" sz="3600" b="1" dirty="0">
                <a:solidFill>
                  <a:srgbClr val="001320"/>
                </a:solidFill>
                <a:effectLst/>
                <a:latin typeface="Calibri" panose="020F0502020204030204" pitchFamily="34" charset="0"/>
                <a:ea typeface="Calibri" panose="020F0502020204030204" pitchFamily="34" charset="0"/>
                <a:cs typeface="Calibri" panose="020F0502020204030204" pitchFamily="34" charset="0"/>
              </a:rPr>
              <a:t>2 Tim 4:8 “</a:t>
            </a:r>
            <a:r>
              <a:rPr lang="en-US" sz="3600" dirty="0">
                <a:solidFill>
                  <a:srgbClr val="001320"/>
                </a:solidFill>
                <a:effectLst/>
                <a:latin typeface="Calibri" panose="020F0502020204030204" pitchFamily="34" charset="0"/>
                <a:ea typeface="Calibri" panose="020F0502020204030204" pitchFamily="34" charset="0"/>
                <a:cs typeface="Calibri" panose="020F0502020204030204" pitchFamily="34" charset="0"/>
              </a:rPr>
              <a:t>Now there is in store for me the crown of righteousness, which the Lord, the righteous Judge, will award to me on that day—and not only to me, but also to all who have longed for his appearing.”</a:t>
            </a:r>
            <a:endParaRPr lang="en-US" sz="3600" dirty="0"/>
          </a:p>
        </p:txBody>
      </p:sp>
    </p:spTree>
    <p:extLst>
      <p:ext uri="{BB962C8B-B14F-4D97-AF65-F5344CB8AC3E}">
        <p14:creationId xmlns:p14="http://schemas.microsoft.com/office/powerpoint/2010/main" val="2256471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Autofit/>
          </a:bodyPr>
          <a:lstStyle/>
          <a:p>
            <a:pPr marL="0" marR="0" indent="0">
              <a:lnSpc>
                <a:spcPct val="106000"/>
              </a:lnSpc>
              <a:spcBef>
                <a:spcPts val="0"/>
              </a:spcBef>
              <a:spcAft>
                <a:spcPts val="800"/>
              </a:spcAft>
              <a:buNone/>
            </a:pPr>
            <a:r>
              <a:rPr lang="en-US" sz="3200" b="1" dirty="0">
                <a:effectLst/>
                <a:latin typeface="Calibri" panose="020F0502020204030204" pitchFamily="34" charset="0"/>
                <a:ea typeface="Times New Roman" panose="02020603050405020304" pitchFamily="18" charset="0"/>
                <a:cs typeface="Calibri" panose="020F0502020204030204" pitchFamily="34" charset="0"/>
              </a:rPr>
              <a:t>Giving: </a:t>
            </a:r>
            <a:r>
              <a:rPr lang="en-US" sz="3200" dirty="0">
                <a:effectLst/>
                <a:latin typeface="Calibri" panose="020F0502020204030204" pitchFamily="34" charset="0"/>
                <a:ea typeface="Times New Roman" panose="02020603050405020304" pitchFamily="18" charset="0"/>
                <a:cs typeface="Calibri" panose="020F0502020204030204" pitchFamily="34" charset="0"/>
              </a:rPr>
              <a:t>Tithing was instituted by the Lord where they gave 1/10 of their harvest in order to support the Levitical priests and the poor. </a:t>
            </a:r>
          </a:p>
          <a:p>
            <a:pPr marL="0" marR="0" indent="0">
              <a:lnSpc>
                <a:spcPct val="106000"/>
              </a:lnSpc>
              <a:spcBef>
                <a:spcPts val="0"/>
              </a:spcBef>
              <a:spcAft>
                <a:spcPts val="800"/>
              </a:spcAft>
              <a:buNone/>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80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Ps 140:12 </a:t>
            </a:r>
            <a:r>
              <a:rPr lang="en-US" sz="3200" dirty="0">
                <a:effectLst/>
                <a:latin typeface="Calibri" panose="020F0502020204030204" pitchFamily="34" charset="0"/>
                <a:ea typeface="Times New Roman" panose="02020603050405020304" pitchFamily="18" charset="0"/>
                <a:cs typeface="Calibri" panose="020F0502020204030204" pitchFamily="34" charset="0"/>
              </a:rPr>
              <a:t>“I know that the Lord will maintain the cause of the afflicted and justice for the poor.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80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Lev 25:35,36 </a:t>
            </a:r>
            <a:r>
              <a:rPr lang="en-US" sz="3000" dirty="0">
                <a:effectLst/>
                <a:latin typeface="Calibri" panose="020F0502020204030204" pitchFamily="34" charset="0"/>
                <a:ea typeface="Times New Roman" panose="02020603050405020304" pitchFamily="18" charset="0"/>
                <a:cs typeface="Calibri" panose="020F0502020204030204" pitchFamily="34" charset="0"/>
              </a:rPr>
              <a:t>“If any of your fellow Israelites become poor and are unable to support themselves among you, help them as you would a foreigner and stranger, so they can continue to live among you. Do not take interest or any profit from them, but fear your God, so that they may continue to live among you.”</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201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lnSpcReduction="10000"/>
          </a:bodyPr>
          <a:lstStyle/>
          <a:p>
            <a:pPr marL="0" marR="0" indent="0">
              <a:lnSpc>
                <a:spcPct val="106000"/>
              </a:lnSpc>
              <a:spcBef>
                <a:spcPts val="0"/>
              </a:spcBef>
              <a:spcAft>
                <a:spcPts val="800"/>
              </a:spcAft>
              <a:buNone/>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0" marR="0" indent="0">
              <a:lnSpc>
                <a:spcPct val="106000"/>
              </a:lnSpc>
              <a:spcBef>
                <a:spcPts val="0"/>
              </a:spcBef>
              <a:spcAft>
                <a:spcPts val="80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Deut 15:7,8,10,11  </a:t>
            </a:r>
            <a:r>
              <a:rPr lang="en-US" sz="3200" dirty="0">
                <a:effectLst/>
                <a:latin typeface="Calibri" panose="020F0502020204030204" pitchFamily="34" charset="0"/>
                <a:ea typeface="Times New Roman" panose="02020603050405020304" pitchFamily="18" charset="0"/>
                <a:cs typeface="Calibri" panose="020F0502020204030204" pitchFamily="34" charset="0"/>
              </a:rPr>
              <a:t>“</a:t>
            </a:r>
            <a:r>
              <a:rPr lang="en-US" sz="3200" spc="-15" dirty="0">
                <a:solidFill>
                  <a:srgbClr val="000000"/>
                </a:solidFill>
                <a:effectLst/>
                <a:latin typeface="Source Sans Pro" panose="020B0503030403020204" pitchFamily="34" charset="0"/>
                <a:ea typeface="Calibri" panose="020F0502020204030204" pitchFamily="34" charset="0"/>
                <a:cs typeface="Times New Roman" panose="02020603050405020304" pitchFamily="18" charset="0"/>
              </a:rPr>
              <a:t>If anyone is poor among your fellow Israelites in any of the towns of the land the Lord your God is giving you, do not be hardhearted or tightfisted toward them. Rather, be openhanded and freely lend them whatever they need." "Give generously to them and do so without a grudging heart; then because of this the Lord your God will bless you in all your work and in everything you put your hand to. There will always be poor people in the land. Therefore, I command you to be openhanded toward your fellow Israelites who are poor and needy in your land."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4000" dirty="0"/>
          </a:p>
        </p:txBody>
      </p:sp>
    </p:spTree>
    <p:extLst>
      <p:ext uri="{BB962C8B-B14F-4D97-AF65-F5344CB8AC3E}">
        <p14:creationId xmlns:p14="http://schemas.microsoft.com/office/powerpoint/2010/main" val="283856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gn="ctr">
              <a:lnSpc>
                <a:spcPct val="106000"/>
              </a:lnSpc>
              <a:spcBef>
                <a:spcPts val="0"/>
              </a:spcBef>
              <a:spcAft>
                <a:spcPts val="800"/>
              </a:spcAft>
              <a:buNone/>
            </a:pPr>
            <a:r>
              <a:rPr lang="en-US" sz="3200" b="1" dirty="0">
                <a:effectLst/>
                <a:latin typeface="Calibri" panose="020F0502020204030204" pitchFamily="34" charset="0"/>
                <a:ea typeface="Times New Roman" panose="02020603050405020304" pitchFamily="18" charset="0"/>
                <a:cs typeface="Calibri" panose="020F0502020204030204" pitchFamily="34" charset="0"/>
              </a:rPr>
              <a:t>What Does the New Testament Teach About Giving?   </a:t>
            </a:r>
          </a:p>
          <a:p>
            <a:pPr marL="0" marR="0" indent="0" algn="ctr">
              <a:lnSpc>
                <a:spcPct val="106000"/>
              </a:lnSpc>
              <a:spcBef>
                <a:spcPts val="0"/>
              </a:spcBef>
              <a:spcAft>
                <a:spcPts val="800"/>
              </a:spcAft>
              <a:buNone/>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Mt 6:3,4 </a:t>
            </a:r>
            <a:r>
              <a:rPr lang="en-US" sz="3600" b="1" dirty="0">
                <a:effectLst/>
                <a:latin typeface="Calibri" panose="020F0502020204030204" pitchFamily="34" charset="0"/>
                <a:ea typeface="Times New Roman" panose="02020603050405020304" pitchFamily="18" charset="0"/>
                <a:cs typeface="Calibri" panose="020F0502020204030204" pitchFamily="34" charset="0"/>
              </a:rPr>
              <a:t>“</a:t>
            </a:r>
            <a:r>
              <a:rPr lang="en-US" sz="3600" dirty="0">
                <a:effectLst/>
                <a:latin typeface="Calibri" panose="020F0502020204030204" pitchFamily="34" charset="0"/>
                <a:ea typeface="Times New Roman" panose="02020603050405020304" pitchFamily="18" charset="0"/>
                <a:cs typeface="Calibri" panose="020F0502020204030204" pitchFamily="34" charset="0"/>
              </a:rPr>
              <a:t>But when you</a:t>
            </a:r>
            <a:r>
              <a:rPr lang="en-US" sz="3600" b="1" dirty="0">
                <a:effectLst/>
                <a:latin typeface="Calibri" panose="020F0502020204030204" pitchFamily="34" charset="0"/>
                <a:ea typeface="Times New Roman" panose="02020603050405020304" pitchFamily="18" charset="0"/>
                <a:cs typeface="Calibri" panose="020F0502020204030204" pitchFamily="34" charset="0"/>
              </a:rPr>
              <a:t> give to the needy</a:t>
            </a:r>
            <a:r>
              <a:rPr lang="en-US" sz="3600" dirty="0">
                <a:effectLst/>
                <a:latin typeface="Calibri" panose="020F0502020204030204" pitchFamily="34" charset="0"/>
                <a:ea typeface="Times New Roman" panose="02020603050405020304" pitchFamily="18" charset="0"/>
                <a:cs typeface="Calibri" panose="020F0502020204030204" pitchFamily="34" charset="0"/>
              </a:rPr>
              <a:t>, do not let your left hand know what your right hand is doing, so that your giving may be in secret. Then your Father, who sees what is done in secret, will reward you.” </a:t>
            </a:r>
            <a:endParaRPr lang="en-US" sz="3600" dirty="0">
              <a:solidFill>
                <a:srgbClr val="00B050"/>
              </a:solidFill>
              <a:latin typeface="Calibri" panose="020F0502020204030204" pitchFamily="34" charset="0"/>
              <a:ea typeface="Times New Roman" panose="02020603050405020304" pitchFamily="18" charset="0"/>
              <a:cs typeface="Calibri" panose="020F0502020204030204" pitchFamily="34" charset="0"/>
            </a:endParaRPr>
          </a:p>
          <a:p>
            <a:pPr marL="0" marR="0" indent="0">
              <a:lnSpc>
                <a:spcPct val="106000"/>
              </a:lnSpc>
              <a:spcBef>
                <a:spcPts val="0"/>
              </a:spcBef>
              <a:spcAft>
                <a:spcPts val="0"/>
              </a:spcAft>
              <a:buNone/>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80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Titus 3:14 </a:t>
            </a:r>
            <a:r>
              <a:rPr lang="en-US" sz="3600" b="1" dirty="0">
                <a:effectLst/>
                <a:latin typeface="Calibri" panose="020F0502020204030204" pitchFamily="34" charset="0"/>
                <a:ea typeface="Times New Roman" panose="02020603050405020304" pitchFamily="18" charset="0"/>
                <a:cs typeface="Calibri" panose="020F0502020204030204" pitchFamily="34" charset="0"/>
              </a:rPr>
              <a:t>“</a:t>
            </a:r>
            <a:r>
              <a:rPr lang="en-US" sz="3600" dirty="0">
                <a:effectLst/>
                <a:latin typeface="Calibri" panose="020F0502020204030204" pitchFamily="34" charset="0"/>
                <a:ea typeface="Times New Roman" panose="02020603050405020304" pitchFamily="18" charset="0"/>
                <a:cs typeface="Calibri" panose="020F0502020204030204" pitchFamily="34" charset="0"/>
              </a:rPr>
              <a:t>Let people learn to devote themselves to good works in order to </a:t>
            </a:r>
            <a:r>
              <a:rPr lang="en-US" sz="3600" b="1" dirty="0">
                <a:effectLst/>
                <a:latin typeface="Calibri" panose="020F0502020204030204" pitchFamily="34" charset="0"/>
                <a:ea typeface="Times New Roman" panose="02020603050405020304" pitchFamily="18" charset="0"/>
                <a:cs typeface="Calibri" panose="020F0502020204030204" pitchFamily="34" charset="0"/>
              </a:rPr>
              <a:t>meet </a:t>
            </a:r>
            <a:r>
              <a:rPr lang="en-US" sz="3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urgent</a:t>
            </a:r>
            <a:r>
              <a:rPr lang="en-US" sz="3600" b="1" dirty="0">
                <a:effectLst/>
                <a:latin typeface="Calibri" panose="020F0502020204030204" pitchFamily="34" charset="0"/>
                <a:ea typeface="Times New Roman" panose="02020603050405020304" pitchFamily="18" charset="0"/>
                <a:cs typeface="Calibri" panose="020F0502020204030204" pitchFamily="34" charset="0"/>
              </a:rPr>
              <a:t> needs</a:t>
            </a:r>
            <a:r>
              <a:rPr lang="en-US" sz="3600" dirty="0">
                <a:effectLst/>
                <a:latin typeface="Calibri" panose="020F0502020204030204" pitchFamily="34" charset="0"/>
                <a:ea typeface="Times New Roman" panose="02020603050405020304" pitchFamily="18" charset="0"/>
                <a:cs typeface="Calibri" panose="020F0502020204030204" pitchFamily="34" charset="0"/>
              </a:rPr>
              <a:t>, so that they may not be unproductive.”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0912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a:lnSpc>
                <a:spcPct val="106000"/>
              </a:lnSpc>
              <a:spcBef>
                <a:spcPts val="0"/>
              </a:spcBef>
              <a:spcAft>
                <a:spcPts val="800"/>
              </a:spcAft>
            </a:pPr>
            <a:r>
              <a:rPr lang="en-US" b="1" dirty="0">
                <a:effectLst/>
                <a:latin typeface="Calibri" panose="020F0502020204030204" pitchFamily="34" charset="0"/>
                <a:ea typeface="Calibri" panose="020F0502020204030204" pitchFamily="34" charset="0"/>
                <a:cs typeface="Calibri" panose="020F0502020204030204" pitchFamily="34" charset="0"/>
              </a:rPr>
              <a:t>Phil 2:4</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sz="3600" dirty="0">
                <a:effectLst/>
                <a:latin typeface="Calibri" panose="020F0502020204030204" pitchFamily="34" charset="0"/>
                <a:ea typeface="Calibri" panose="020F0502020204030204" pitchFamily="34" charset="0"/>
                <a:cs typeface="Calibri" panose="020F0502020204030204" pitchFamily="34" charset="0"/>
              </a:rPr>
              <a:t>“do not merely look out for your own personal interests, but also for the interests of others.” </a:t>
            </a:r>
            <a:endParaRPr lang="en-US" sz="3600" dirty="0">
              <a:solidFill>
                <a:srgbClr val="00B050"/>
              </a:solidFill>
              <a:latin typeface="Calibri" panose="020F0502020204030204" pitchFamily="34" charset="0"/>
              <a:ea typeface="Calibri" panose="020F0502020204030204" pitchFamily="34" charset="0"/>
              <a:cs typeface="Calibri" panose="020F0502020204030204" pitchFamily="34" charset="0"/>
            </a:endParaRPr>
          </a:p>
          <a:p>
            <a:pPr marL="0" marR="0">
              <a:lnSpc>
                <a:spcPct val="106000"/>
              </a:lnSpc>
              <a:spcBef>
                <a:spcPts val="0"/>
              </a:spcBef>
              <a:spcAft>
                <a:spcPts val="800"/>
              </a:spcAft>
            </a:pPr>
            <a:endParaRPr lang="en-US" sz="1800" b="1" dirty="0">
              <a:solidFill>
                <a:srgbClr val="00B05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nSpc>
                <a:spcPct val="106000"/>
              </a:lnSpc>
              <a:spcBef>
                <a:spcPts val="0"/>
              </a:spcBef>
              <a:spcAft>
                <a:spcPts val="800"/>
              </a:spcAft>
            </a:pPr>
            <a:endParaRPr lang="en-US" sz="1800" b="1" dirty="0">
              <a:solidFill>
                <a:srgbClr val="00B050"/>
              </a:solidFill>
              <a:latin typeface="Calibri" panose="020F0502020204030204" pitchFamily="34" charset="0"/>
              <a:ea typeface="Times New Roman" panose="02020603050405020304" pitchFamily="18" charset="0"/>
              <a:cs typeface="Calibri" panose="020F0502020204030204" pitchFamily="34" charset="0"/>
            </a:endParaRPr>
          </a:p>
          <a:p>
            <a:pPr marL="0" marR="0" indent="0">
              <a:lnSpc>
                <a:spcPct val="106000"/>
              </a:lnSpc>
              <a:spcBef>
                <a:spcPts val="0"/>
              </a:spcBef>
              <a:spcAft>
                <a:spcPts val="800"/>
              </a:spcAft>
              <a:buNone/>
            </a:pPr>
            <a:endParaRPr lang="en-US" sz="1800" b="1" dirty="0">
              <a:solidFill>
                <a:srgbClr val="00B05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indent="0">
              <a:lnSpc>
                <a:spcPct val="106000"/>
              </a:lnSpc>
              <a:spcBef>
                <a:spcPts val="0"/>
              </a:spcBef>
              <a:spcAft>
                <a:spcPts val="80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John 14:15 </a:t>
            </a:r>
            <a:r>
              <a:rPr lang="en-US" sz="3200" b="1" dirty="0">
                <a:effectLst/>
                <a:latin typeface="Calibri" panose="020F0502020204030204" pitchFamily="34" charset="0"/>
                <a:ea typeface="Times New Roman" panose="02020603050405020304" pitchFamily="18" charset="0"/>
                <a:cs typeface="Calibri" panose="020F0502020204030204" pitchFamily="34" charset="0"/>
              </a:rPr>
              <a:t>“</a:t>
            </a:r>
            <a:r>
              <a:rPr lang="en-US" sz="3200" dirty="0">
                <a:effectLst/>
                <a:latin typeface="Calibri" panose="020F0502020204030204" pitchFamily="34" charset="0"/>
                <a:ea typeface="Times New Roman" panose="02020603050405020304" pitchFamily="18" charset="0"/>
                <a:cs typeface="Calibri" panose="020F0502020204030204" pitchFamily="34" charset="0"/>
              </a:rPr>
              <a:t>If you love Me, you </a:t>
            </a:r>
            <a:r>
              <a:rPr lang="en-US" sz="3200" b="1" dirty="0">
                <a:effectLst/>
                <a:latin typeface="Calibri" panose="020F0502020204030204" pitchFamily="34" charset="0"/>
                <a:ea typeface="Times New Roman" panose="02020603050405020304" pitchFamily="18" charset="0"/>
                <a:cs typeface="Calibri" panose="020F0502020204030204" pitchFamily="34" charset="0"/>
              </a:rPr>
              <a:t>will</a:t>
            </a:r>
            <a:r>
              <a:rPr lang="en-US" sz="3200" dirty="0">
                <a:effectLst/>
                <a:latin typeface="Calibri" panose="020F0502020204030204" pitchFamily="34" charset="0"/>
                <a:ea typeface="Times New Roman" panose="02020603050405020304" pitchFamily="18" charset="0"/>
                <a:cs typeface="Calibri" panose="020F0502020204030204" pitchFamily="34" charset="0"/>
              </a:rPr>
              <a:t> keep My commandments</a:t>
            </a:r>
            <a:r>
              <a:rPr lang="en-US" sz="3200" b="1" dirty="0">
                <a:effectLst/>
                <a:latin typeface="Calibri" panose="020F0502020204030204" pitchFamily="34" charset="0"/>
                <a:ea typeface="Times New Roman" panose="02020603050405020304" pitchFamily="18" charset="0"/>
                <a:cs typeface="Calibri" panose="020F0502020204030204" pitchFamily="34" charset="0"/>
              </a:rPr>
              <a:t>.”</a:t>
            </a:r>
          </a:p>
          <a:p>
            <a:pPr marL="0" marR="0" indent="0">
              <a:lnSpc>
                <a:spcPct val="106000"/>
              </a:lnSpc>
              <a:spcBef>
                <a:spcPts val="0"/>
              </a:spcBef>
              <a:spcAft>
                <a:spcPts val="800"/>
              </a:spcAft>
              <a:buNone/>
            </a:pP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p>
          <a:p>
            <a:pPr marL="0" marR="0" indent="0" algn="ctr">
              <a:lnSpc>
                <a:spcPct val="106000"/>
              </a:lnSpc>
              <a:spcBef>
                <a:spcPts val="0"/>
              </a:spcBef>
              <a:spcAft>
                <a:spcPts val="800"/>
              </a:spcAft>
              <a:buNone/>
            </a:pPr>
            <a:r>
              <a:rPr lang="en-US" sz="3600" i="1" dirty="0">
                <a:effectLst/>
                <a:latin typeface="Calibri" panose="020F0502020204030204" pitchFamily="34" charset="0"/>
                <a:ea typeface="Times New Roman" panose="02020603050405020304" pitchFamily="18" charset="0"/>
                <a:cs typeface="Calibri" panose="020F0502020204030204" pitchFamily="34" charset="0"/>
              </a:rPr>
              <a:t>We are </a:t>
            </a:r>
            <a:r>
              <a:rPr lang="en-US" sz="3600" b="1" i="1" dirty="0">
                <a:effectLst/>
                <a:latin typeface="Calibri" panose="020F0502020204030204" pitchFamily="34" charset="0"/>
                <a:ea typeface="Times New Roman" panose="02020603050405020304" pitchFamily="18" charset="0"/>
                <a:cs typeface="Calibri" panose="020F0502020204030204" pitchFamily="34" charset="0"/>
              </a:rPr>
              <a:t>told</a:t>
            </a:r>
            <a:r>
              <a:rPr lang="en-US" sz="3600" i="1" dirty="0">
                <a:effectLst/>
                <a:latin typeface="Calibri" panose="020F0502020204030204" pitchFamily="34" charset="0"/>
                <a:ea typeface="Times New Roman" panose="02020603050405020304" pitchFamily="18" charset="0"/>
                <a:cs typeface="Calibri" panose="020F0502020204030204" pitchFamily="34" charset="0"/>
              </a:rPr>
              <a:t> to keep His commandments!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2234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endParaRPr lang="en-US" sz="4000" dirty="0"/>
          </a:p>
          <a:p>
            <a:pPr marL="0" indent="0" algn="ctr">
              <a:buNone/>
            </a:pPr>
            <a:r>
              <a:rPr lang="en-US" b="1" dirty="0">
                <a:effectLst/>
                <a:latin typeface="Calibri" panose="020F0502020204030204" pitchFamily="34" charset="0"/>
                <a:ea typeface="Times New Roman" panose="02020603050405020304" pitchFamily="18" charset="0"/>
              </a:rPr>
              <a:t>Mt 5:26</a:t>
            </a:r>
            <a:r>
              <a:rPr lang="en-US" dirty="0">
                <a:effectLst/>
                <a:latin typeface="Calibri" panose="020F0502020204030204" pitchFamily="34" charset="0"/>
                <a:ea typeface="Times New Roman" panose="02020603050405020304" pitchFamily="18" charset="0"/>
              </a:rPr>
              <a:t>  </a:t>
            </a:r>
            <a:r>
              <a:rPr lang="en-US" sz="3600" dirty="0">
                <a:effectLst/>
                <a:latin typeface="Calibri" panose="020F0502020204030204" pitchFamily="34" charset="0"/>
                <a:ea typeface="Times New Roman" panose="02020603050405020304" pitchFamily="18" charset="0"/>
              </a:rPr>
              <a:t>“</a:t>
            </a:r>
            <a:r>
              <a:rPr lang="en-US" sz="3600" dirty="0">
                <a:effectLst/>
                <a:latin typeface="Calibri" panose="020F0502020204030204" pitchFamily="34" charset="0"/>
                <a:ea typeface="Calibri" panose="020F0502020204030204" pitchFamily="34" charset="0"/>
              </a:rPr>
              <a:t>In the same way, let your light shine before others, so that they may see your </a:t>
            </a:r>
            <a:r>
              <a:rPr lang="en-US" sz="3600" b="1" dirty="0">
                <a:solidFill>
                  <a:srgbClr val="FF0000"/>
                </a:solidFill>
                <a:effectLst/>
                <a:latin typeface="Calibri" panose="020F0502020204030204" pitchFamily="34" charset="0"/>
                <a:ea typeface="Calibri" panose="020F0502020204030204" pitchFamily="34" charset="0"/>
              </a:rPr>
              <a:t>good works</a:t>
            </a:r>
            <a:r>
              <a:rPr lang="en-US" sz="3600" dirty="0">
                <a:effectLst/>
                <a:latin typeface="Calibri" panose="020F0502020204030204" pitchFamily="34" charset="0"/>
                <a:ea typeface="Calibri" panose="020F0502020204030204" pitchFamily="34" charset="0"/>
              </a:rPr>
              <a:t> and </a:t>
            </a:r>
            <a:r>
              <a:rPr lang="en-US" sz="3600" b="1" dirty="0">
                <a:solidFill>
                  <a:srgbClr val="FF0000"/>
                </a:solidFill>
                <a:effectLst/>
                <a:latin typeface="Calibri" panose="020F0502020204030204" pitchFamily="34" charset="0"/>
                <a:ea typeface="Calibri" panose="020F0502020204030204" pitchFamily="34" charset="0"/>
              </a:rPr>
              <a:t>give glory </a:t>
            </a:r>
            <a:r>
              <a:rPr lang="en-US" sz="3600" b="1" dirty="0">
                <a:effectLst/>
                <a:latin typeface="Calibri" panose="020F0502020204030204" pitchFamily="34" charset="0"/>
                <a:ea typeface="Calibri" panose="020F0502020204030204" pitchFamily="34" charset="0"/>
              </a:rPr>
              <a:t>to your Father</a:t>
            </a:r>
            <a:r>
              <a:rPr lang="en-US" sz="3600" dirty="0">
                <a:effectLst/>
                <a:latin typeface="Calibri" panose="020F0502020204030204" pitchFamily="34" charset="0"/>
                <a:ea typeface="Calibri" panose="020F0502020204030204" pitchFamily="34" charset="0"/>
              </a:rPr>
              <a:t> who is in heaven. </a:t>
            </a:r>
            <a:endParaRPr lang="en-US" sz="3600" dirty="0"/>
          </a:p>
        </p:txBody>
      </p:sp>
    </p:spTree>
    <p:extLst>
      <p:ext uri="{BB962C8B-B14F-4D97-AF65-F5344CB8AC3E}">
        <p14:creationId xmlns:p14="http://schemas.microsoft.com/office/powerpoint/2010/main" val="876087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endParaRPr lang="en-US" sz="4000" dirty="0"/>
          </a:p>
          <a:p>
            <a:pPr marL="0" indent="0" algn="ctr">
              <a:buNone/>
            </a:pPr>
            <a:r>
              <a:rPr lang="en-US" b="1" dirty="0">
                <a:effectLst/>
                <a:latin typeface="Calibri" panose="020F0502020204030204" pitchFamily="34" charset="0"/>
                <a:ea typeface="Calibri" panose="020F0502020204030204" pitchFamily="34" charset="0"/>
              </a:rPr>
              <a:t>Acts 4:34,35</a:t>
            </a:r>
            <a:r>
              <a:rPr lang="en-US" dirty="0">
                <a:effectLst/>
                <a:latin typeface="Calibri" panose="020F0502020204030204" pitchFamily="34" charset="0"/>
                <a:ea typeface="Calibri" panose="020F0502020204030204" pitchFamily="34" charset="0"/>
              </a:rPr>
              <a:t>  </a:t>
            </a:r>
            <a:r>
              <a:rPr lang="en-US" sz="3600" dirty="0">
                <a:effectLst/>
                <a:latin typeface="Calibri" panose="020F0502020204030204" pitchFamily="34" charset="0"/>
                <a:ea typeface="Calibri" panose="020F0502020204030204" pitchFamily="34" charset="0"/>
              </a:rPr>
              <a:t>“For there was not a needy person among them, for all who were owners of land or houses would sell them and bring the proceeds of the sales and lay them at the apostle’s feet, and they would be distributed to each as any had need.” </a:t>
            </a:r>
            <a:endParaRPr lang="en-US" sz="3600" dirty="0"/>
          </a:p>
        </p:txBody>
      </p:sp>
    </p:spTree>
    <p:extLst>
      <p:ext uri="{BB962C8B-B14F-4D97-AF65-F5344CB8AC3E}">
        <p14:creationId xmlns:p14="http://schemas.microsoft.com/office/powerpoint/2010/main" val="1412726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gn="ctr">
              <a:buNone/>
            </a:pPr>
            <a:endParaRPr lang="en-US" sz="1600" dirty="0"/>
          </a:p>
          <a:p>
            <a:pPr marL="0" indent="0" algn="ctr">
              <a:buNone/>
            </a:pPr>
            <a:r>
              <a:rPr lang="en-US" b="1" dirty="0">
                <a:effectLst/>
                <a:latin typeface="Calibri" panose="020F0502020204030204" pitchFamily="34" charset="0"/>
                <a:ea typeface="Calibri" panose="020F0502020204030204" pitchFamily="34" charset="0"/>
              </a:rPr>
              <a:t>James 2:14-17</a:t>
            </a:r>
            <a:r>
              <a:rPr lang="en-US" dirty="0">
                <a:effectLst/>
                <a:latin typeface="Calibri" panose="020F0502020204030204" pitchFamily="34" charset="0"/>
                <a:ea typeface="Calibri" panose="020F0502020204030204" pitchFamily="34" charset="0"/>
              </a:rPr>
              <a:t>  </a:t>
            </a:r>
            <a:r>
              <a:rPr lang="en-US" sz="3600" dirty="0">
                <a:effectLst/>
                <a:latin typeface="Calibri" panose="020F0502020204030204" pitchFamily="34" charset="0"/>
                <a:ea typeface="Calibri" panose="020F0502020204030204" pitchFamily="34" charset="0"/>
              </a:rPr>
              <a:t>“What good is it, my brothers, if someone says he has faith but does not have works? Can that faith save him? If a brother or sister is poorly clothed and lacking in daily food, and one of you says to them, “</a:t>
            </a:r>
            <a:r>
              <a:rPr lang="en-US" sz="3400" dirty="0">
                <a:effectLst/>
                <a:latin typeface="Calibri" panose="020F0502020204030204" pitchFamily="34" charset="0"/>
                <a:ea typeface="Calibri" panose="020F0502020204030204" pitchFamily="34" charset="0"/>
              </a:rPr>
              <a:t>Go in peace, be warmed and filled,” without giving them </a:t>
            </a:r>
            <a:r>
              <a:rPr lang="en-US" sz="3600" dirty="0">
                <a:effectLst/>
                <a:latin typeface="Calibri" panose="020F0502020204030204" pitchFamily="34" charset="0"/>
                <a:ea typeface="Calibri" panose="020F0502020204030204" pitchFamily="34" charset="0"/>
              </a:rPr>
              <a:t>the things needed for the body, what good is that? So</a:t>
            </a:r>
            <a:r>
              <a:rPr lang="en-US" sz="3600" b="1" dirty="0">
                <a:latin typeface="Calibri" panose="020F0502020204030204" pitchFamily="34" charset="0"/>
                <a:ea typeface="Calibri" panose="020F0502020204030204" pitchFamily="34" charset="0"/>
              </a:rPr>
              <a:t> </a:t>
            </a:r>
            <a:r>
              <a:rPr lang="en-US" sz="3600" dirty="0">
                <a:latin typeface="Calibri" panose="020F0502020204030204" pitchFamily="34" charset="0"/>
                <a:ea typeface="Calibri" panose="020F0502020204030204" pitchFamily="34" charset="0"/>
              </a:rPr>
              <a:t>also</a:t>
            </a:r>
            <a:r>
              <a:rPr lang="en-US" sz="3600" b="1" dirty="0">
                <a:latin typeface="Calibri" panose="020F0502020204030204" pitchFamily="34" charset="0"/>
                <a:ea typeface="Calibri" panose="020F0502020204030204" pitchFamily="34" charset="0"/>
              </a:rPr>
              <a:t> </a:t>
            </a:r>
            <a:r>
              <a:rPr lang="en-US" sz="3600" b="1" dirty="0">
                <a:effectLst/>
                <a:latin typeface="Calibri" panose="020F0502020204030204" pitchFamily="34" charset="0"/>
                <a:ea typeface="Calibri" panose="020F0502020204030204" pitchFamily="34" charset="0"/>
              </a:rPr>
              <a:t>faith by itself, if it does not have works, is dead</a:t>
            </a:r>
            <a:r>
              <a:rPr lang="en-US" sz="3600" dirty="0">
                <a:effectLst/>
                <a:latin typeface="Calibri" panose="020F0502020204030204" pitchFamily="34" charset="0"/>
                <a:ea typeface="Calibri" panose="020F0502020204030204" pitchFamily="34" charset="0"/>
              </a:rPr>
              <a:t>. But someone will say, “You have faith and I have works.” Show me your faith apart from your works, and I will show you my faith by my works. ... </a:t>
            </a:r>
            <a:endParaRPr lang="en-US" sz="3600" dirty="0"/>
          </a:p>
        </p:txBody>
      </p:sp>
    </p:spTree>
    <p:extLst>
      <p:ext uri="{BB962C8B-B14F-4D97-AF65-F5344CB8AC3E}">
        <p14:creationId xmlns:p14="http://schemas.microsoft.com/office/powerpoint/2010/main" val="67522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Autofit/>
          </a:bodyPr>
          <a:lstStyle/>
          <a:p>
            <a:pPr marL="0" marR="0" indent="0">
              <a:lnSpc>
                <a:spcPct val="106000"/>
              </a:lnSpc>
              <a:spcBef>
                <a:spcPts val="0"/>
              </a:spcBef>
              <a:spcAft>
                <a:spcPts val="80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Lk 3:7-11 </a:t>
            </a:r>
            <a:r>
              <a:rPr lang="en-US" sz="3200" dirty="0">
                <a:effectLst/>
                <a:latin typeface="Calibri" panose="020F0502020204030204" pitchFamily="34" charset="0"/>
                <a:ea typeface="Times New Roman" panose="02020603050405020304" pitchFamily="18" charset="0"/>
                <a:cs typeface="Calibri" panose="020F0502020204030204" pitchFamily="34" charset="0"/>
              </a:rPr>
              <a:t>“So John instructed the people to bear fruits in keeping with repentance, . . . And the crowds were questioning him, saying, ‘Then what shall we do?’ and he answered and said, ‘The man who has two tunics is to </a:t>
            </a:r>
            <a:r>
              <a:rPr lang="en-US" sz="3200" b="1" dirty="0">
                <a:effectLst/>
                <a:latin typeface="Calibri" panose="020F0502020204030204" pitchFamily="34" charset="0"/>
                <a:ea typeface="Times New Roman" panose="02020603050405020304" pitchFamily="18" charset="0"/>
                <a:cs typeface="Calibri" panose="020F0502020204030204" pitchFamily="34" charset="0"/>
              </a:rPr>
              <a:t>share</a:t>
            </a:r>
            <a:r>
              <a:rPr lang="en-US" sz="3200" dirty="0">
                <a:effectLst/>
                <a:latin typeface="Calibri" panose="020F0502020204030204" pitchFamily="34" charset="0"/>
                <a:ea typeface="Times New Roman" panose="02020603050405020304" pitchFamily="18" charset="0"/>
                <a:cs typeface="Calibri" panose="020F0502020204030204" pitchFamily="34" charset="0"/>
              </a:rPr>
              <a:t> </a:t>
            </a:r>
            <a:r>
              <a:rPr lang="en-US" sz="3000" dirty="0">
                <a:effectLst/>
                <a:latin typeface="Calibri" panose="020F0502020204030204" pitchFamily="34" charset="0"/>
                <a:ea typeface="Times New Roman" panose="02020603050405020304" pitchFamily="18" charset="0"/>
                <a:cs typeface="Calibri" panose="020F0502020204030204" pitchFamily="34" charset="0"/>
              </a:rPr>
              <a:t>with him who has none; and he who has food is to do likewise.” </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b="1" dirty="0">
                <a:effectLst/>
                <a:latin typeface="Calibri" panose="020F0502020204030204" pitchFamily="34" charset="0"/>
                <a:ea typeface="Calibri" panose="020F0502020204030204" pitchFamily="34" charset="0"/>
              </a:rPr>
              <a:t>1 Tim 5:8,16</a:t>
            </a:r>
            <a:r>
              <a:rPr lang="en-US" dirty="0">
                <a:effectLst/>
                <a:latin typeface="Calibri" panose="020F0502020204030204" pitchFamily="34" charset="0"/>
                <a:ea typeface="Calibri" panose="020F0502020204030204" pitchFamily="34" charset="0"/>
              </a:rPr>
              <a:t> </a:t>
            </a:r>
            <a:r>
              <a:rPr lang="en-US" sz="3200" dirty="0">
                <a:effectLst/>
                <a:latin typeface="Calibri" panose="020F0502020204030204" pitchFamily="34" charset="0"/>
                <a:ea typeface="Calibri" panose="020F0502020204030204" pitchFamily="34" charset="0"/>
              </a:rPr>
              <a:t>“Anyone who does not provide for their relatives, and especially for their own household, has denied the faith and is worse than an unbeliever.”  “If any man or woman who is a believer has widows, they must assist them </a:t>
            </a:r>
            <a:r>
              <a:rPr lang="en-US" sz="3200" b="1" dirty="0">
                <a:effectLst/>
                <a:latin typeface="Calibri" panose="020F0502020204030204" pitchFamily="34" charset="0"/>
                <a:ea typeface="Calibri" panose="020F0502020204030204" pitchFamily="34" charset="0"/>
              </a:rPr>
              <a:t>and the church must not be burdened, so that it may assist those who are widows indeed</a:t>
            </a:r>
            <a:r>
              <a:rPr lang="en-US" sz="3200" dirty="0">
                <a:effectLst/>
                <a:latin typeface="Calibri" panose="020F0502020204030204" pitchFamily="34" charset="0"/>
                <a:ea typeface="Calibri" panose="020F0502020204030204" pitchFamily="34" charset="0"/>
              </a:rPr>
              <a:t>.” </a:t>
            </a:r>
            <a:endParaRPr lang="en-US" sz="3200" dirty="0"/>
          </a:p>
        </p:txBody>
      </p:sp>
    </p:spTree>
    <p:extLst>
      <p:ext uri="{BB962C8B-B14F-4D97-AF65-F5344CB8AC3E}">
        <p14:creationId xmlns:p14="http://schemas.microsoft.com/office/powerpoint/2010/main" val="2516295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1541</Words>
  <Application>Microsoft Office PowerPoint</Application>
  <PresentationFormat>Widescreen</PresentationFormat>
  <Paragraphs>48</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Source Sans Pro</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Steve Mann</cp:lastModifiedBy>
  <cp:revision>27</cp:revision>
  <dcterms:created xsi:type="dcterms:W3CDTF">2019-04-11T15:26:57Z</dcterms:created>
  <dcterms:modified xsi:type="dcterms:W3CDTF">2021-12-09T19:45:22Z</dcterms:modified>
</cp:coreProperties>
</file>