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7" r:id="rId2"/>
    <p:sldId id="284" r:id="rId3"/>
    <p:sldId id="297" r:id="rId4"/>
    <p:sldId id="296" r:id="rId5"/>
    <p:sldId id="306" r:id="rId6"/>
    <p:sldId id="305" r:id="rId7"/>
    <p:sldId id="304" r:id="rId8"/>
    <p:sldId id="303" r:id="rId9"/>
    <p:sldId id="302" r:id="rId10"/>
    <p:sldId id="30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11" d="100"/>
          <a:sy n="111" d="100"/>
        </p:scale>
        <p:origin x="558"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4A5AE-C351-4E47-A971-56934F80CB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B610C6-18FA-4F1B-9F74-7ADA30CE97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116AAF-2FCF-4EA5-AA12-05FF7DFC1A47}"/>
              </a:ext>
            </a:extLst>
          </p:cNvPr>
          <p:cNvSpPr>
            <a:spLocks noGrp="1"/>
          </p:cNvSpPr>
          <p:nvPr>
            <p:ph type="dt" sz="half" idx="10"/>
          </p:nvPr>
        </p:nvSpPr>
        <p:spPr/>
        <p:txBody>
          <a:bodyPr/>
          <a:lstStyle/>
          <a:p>
            <a:fld id="{7BE50499-A6AE-48C1-B673-103C7BE2B98D}" type="datetimeFigureOut">
              <a:rPr lang="en-US" smtClean="0"/>
              <a:t>8/25/2022</a:t>
            </a:fld>
            <a:endParaRPr lang="en-US"/>
          </a:p>
        </p:txBody>
      </p:sp>
      <p:sp>
        <p:nvSpPr>
          <p:cNvPr id="5" name="Footer Placeholder 4">
            <a:extLst>
              <a:ext uri="{FF2B5EF4-FFF2-40B4-BE49-F238E27FC236}">
                <a16:creationId xmlns:a16="http://schemas.microsoft.com/office/drawing/2014/main" id="{E3532607-079C-4FDA-A0DE-2C3572CA6D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DBBE08-5BB6-4640-930B-BE2344DDE216}"/>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26337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7D9E48-475F-4975-8ECA-36C21C7E247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E8E6554-52CA-4A44-97C6-790904A76B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B8C905-3441-4320-B8FC-D77AEC184E9A}"/>
              </a:ext>
            </a:extLst>
          </p:cNvPr>
          <p:cNvSpPr>
            <a:spLocks noGrp="1"/>
          </p:cNvSpPr>
          <p:nvPr>
            <p:ph type="dt" sz="half" idx="10"/>
          </p:nvPr>
        </p:nvSpPr>
        <p:spPr/>
        <p:txBody>
          <a:bodyPr/>
          <a:lstStyle/>
          <a:p>
            <a:fld id="{7BE50499-A6AE-48C1-B673-103C7BE2B98D}" type="datetimeFigureOut">
              <a:rPr lang="en-US" smtClean="0"/>
              <a:t>8/25/2022</a:t>
            </a:fld>
            <a:endParaRPr lang="en-US"/>
          </a:p>
        </p:txBody>
      </p:sp>
      <p:sp>
        <p:nvSpPr>
          <p:cNvPr id="5" name="Footer Placeholder 4">
            <a:extLst>
              <a:ext uri="{FF2B5EF4-FFF2-40B4-BE49-F238E27FC236}">
                <a16:creationId xmlns:a16="http://schemas.microsoft.com/office/drawing/2014/main" id="{7E28180D-14A6-495B-9588-B3394512D9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FD6CA5-36F3-43DD-8F3B-886643523422}"/>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937965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DF3E74-7C18-4687-B16F-322DB90D63E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7A1B5E-4B65-4C2D-A110-3F57628F39E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90EEC0-B70F-46F0-A073-FAF8D638EA3A}"/>
              </a:ext>
            </a:extLst>
          </p:cNvPr>
          <p:cNvSpPr>
            <a:spLocks noGrp="1"/>
          </p:cNvSpPr>
          <p:nvPr>
            <p:ph type="dt" sz="half" idx="10"/>
          </p:nvPr>
        </p:nvSpPr>
        <p:spPr/>
        <p:txBody>
          <a:bodyPr/>
          <a:lstStyle/>
          <a:p>
            <a:fld id="{7BE50499-A6AE-48C1-B673-103C7BE2B98D}" type="datetimeFigureOut">
              <a:rPr lang="en-US" smtClean="0"/>
              <a:t>8/25/2022</a:t>
            </a:fld>
            <a:endParaRPr lang="en-US"/>
          </a:p>
        </p:txBody>
      </p:sp>
      <p:sp>
        <p:nvSpPr>
          <p:cNvPr id="5" name="Footer Placeholder 4">
            <a:extLst>
              <a:ext uri="{FF2B5EF4-FFF2-40B4-BE49-F238E27FC236}">
                <a16:creationId xmlns:a16="http://schemas.microsoft.com/office/drawing/2014/main" id="{41418439-026C-4AA0-A631-EEFE5AFCA1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6F3F5B-51C0-4967-9249-BF17DC0D5907}"/>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009022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CC862-BB5D-49E9-AFC8-3E7517CE5F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FAB6F9-FB89-4F0C-B1BD-305D95B3BE2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5F36F7-6A69-4604-8A3B-F537752C0323}"/>
              </a:ext>
            </a:extLst>
          </p:cNvPr>
          <p:cNvSpPr>
            <a:spLocks noGrp="1"/>
          </p:cNvSpPr>
          <p:nvPr>
            <p:ph type="dt" sz="half" idx="10"/>
          </p:nvPr>
        </p:nvSpPr>
        <p:spPr/>
        <p:txBody>
          <a:bodyPr/>
          <a:lstStyle/>
          <a:p>
            <a:fld id="{7BE50499-A6AE-48C1-B673-103C7BE2B98D}" type="datetimeFigureOut">
              <a:rPr lang="en-US" smtClean="0"/>
              <a:t>8/25/2022</a:t>
            </a:fld>
            <a:endParaRPr lang="en-US"/>
          </a:p>
        </p:txBody>
      </p:sp>
      <p:sp>
        <p:nvSpPr>
          <p:cNvPr id="5" name="Footer Placeholder 4">
            <a:extLst>
              <a:ext uri="{FF2B5EF4-FFF2-40B4-BE49-F238E27FC236}">
                <a16:creationId xmlns:a16="http://schemas.microsoft.com/office/drawing/2014/main" id="{55F8A997-52D6-4077-8E03-17E56FA005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71B490-1CFE-4BEE-923F-52CF4E3637E7}"/>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001334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ECE63-5462-4A14-931C-FA71C50004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446BB3A-B2CB-4322-8F37-2F776D4021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449C904-3C6A-4476-86B8-B8A9A3C001AB}"/>
              </a:ext>
            </a:extLst>
          </p:cNvPr>
          <p:cNvSpPr>
            <a:spLocks noGrp="1"/>
          </p:cNvSpPr>
          <p:nvPr>
            <p:ph type="dt" sz="half" idx="10"/>
          </p:nvPr>
        </p:nvSpPr>
        <p:spPr/>
        <p:txBody>
          <a:bodyPr/>
          <a:lstStyle/>
          <a:p>
            <a:fld id="{7BE50499-A6AE-48C1-B673-103C7BE2B98D}" type="datetimeFigureOut">
              <a:rPr lang="en-US" smtClean="0"/>
              <a:t>8/25/2022</a:t>
            </a:fld>
            <a:endParaRPr lang="en-US"/>
          </a:p>
        </p:txBody>
      </p:sp>
      <p:sp>
        <p:nvSpPr>
          <p:cNvPr id="5" name="Footer Placeholder 4">
            <a:extLst>
              <a:ext uri="{FF2B5EF4-FFF2-40B4-BE49-F238E27FC236}">
                <a16:creationId xmlns:a16="http://schemas.microsoft.com/office/drawing/2014/main" id="{BBD68101-47A4-4F7D-9FE9-B8E30C1DA5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ED73F5-0D0A-45EF-A51A-C49B0BE49F54}"/>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78686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3887D-6AA7-4572-B308-BCD608E987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DD6440-6250-464B-8EAF-1F752F107B4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07E6576-9A72-47B6-B694-83CEF85FB1C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727928E-501D-4CE2-B061-8A3431DF8A01}"/>
              </a:ext>
            </a:extLst>
          </p:cNvPr>
          <p:cNvSpPr>
            <a:spLocks noGrp="1"/>
          </p:cNvSpPr>
          <p:nvPr>
            <p:ph type="dt" sz="half" idx="10"/>
          </p:nvPr>
        </p:nvSpPr>
        <p:spPr/>
        <p:txBody>
          <a:bodyPr/>
          <a:lstStyle/>
          <a:p>
            <a:fld id="{7BE50499-A6AE-48C1-B673-103C7BE2B98D}" type="datetimeFigureOut">
              <a:rPr lang="en-US" smtClean="0"/>
              <a:t>8/25/2022</a:t>
            </a:fld>
            <a:endParaRPr lang="en-US"/>
          </a:p>
        </p:txBody>
      </p:sp>
      <p:sp>
        <p:nvSpPr>
          <p:cNvPr id="6" name="Footer Placeholder 5">
            <a:extLst>
              <a:ext uri="{FF2B5EF4-FFF2-40B4-BE49-F238E27FC236}">
                <a16:creationId xmlns:a16="http://schemas.microsoft.com/office/drawing/2014/main" id="{E40DFC91-A167-431F-9057-2829A6F34D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077B65-96DF-4E28-B715-E863CB70E097}"/>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556187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64017-6B16-4A5D-9C7B-5DE34DE7A5E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F95CBC-A5BD-43F5-B2F2-86D7C3E7EC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7343084-56AF-44A7-B855-913FC41B912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FD8B68-BF3F-441A-99CD-254AA6625B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DF69C7-5971-4727-A020-04C78153756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2CB6CA4-198E-4E91-97AC-8A10196E523A}"/>
              </a:ext>
            </a:extLst>
          </p:cNvPr>
          <p:cNvSpPr>
            <a:spLocks noGrp="1"/>
          </p:cNvSpPr>
          <p:nvPr>
            <p:ph type="dt" sz="half" idx="10"/>
          </p:nvPr>
        </p:nvSpPr>
        <p:spPr/>
        <p:txBody>
          <a:bodyPr/>
          <a:lstStyle/>
          <a:p>
            <a:fld id="{7BE50499-A6AE-48C1-B673-103C7BE2B98D}" type="datetimeFigureOut">
              <a:rPr lang="en-US" smtClean="0"/>
              <a:t>8/25/2022</a:t>
            </a:fld>
            <a:endParaRPr lang="en-US"/>
          </a:p>
        </p:txBody>
      </p:sp>
      <p:sp>
        <p:nvSpPr>
          <p:cNvPr id="8" name="Footer Placeholder 7">
            <a:extLst>
              <a:ext uri="{FF2B5EF4-FFF2-40B4-BE49-F238E27FC236}">
                <a16:creationId xmlns:a16="http://schemas.microsoft.com/office/drawing/2014/main" id="{8EB96E44-C26D-44CD-8F54-62A14FD093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1E324ED-C676-40E8-8BE6-0266220C0766}"/>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37360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B9417-0777-4BA1-BA52-FDCC514A9A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67ABE4-13F8-4922-AD78-1C31855F739D}"/>
              </a:ext>
            </a:extLst>
          </p:cNvPr>
          <p:cNvSpPr>
            <a:spLocks noGrp="1"/>
          </p:cNvSpPr>
          <p:nvPr>
            <p:ph type="dt" sz="half" idx="10"/>
          </p:nvPr>
        </p:nvSpPr>
        <p:spPr/>
        <p:txBody>
          <a:bodyPr/>
          <a:lstStyle/>
          <a:p>
            <a:fld id="{7BE50499-A6AE-48C1-B673-103C7BE2B98D}" type="datetimeFigureOut">
              <a:rPr lang="en-US" smtClean="0"/>
              <a:t>8/25/2022</a:t>
            </a:fld>
            <a:endParaRPr lang="en-US"/>
          </a:p>
        </p:txBody>
      </p:sp>
      <p:sp>
        <p:nvSpPr>
          <p:cNvPr id="4" name="Footer Placeholder 3">
            <a:extLst>
              <a:ext uri="{FF2B5EF4-FFF2-40B4-BE49-F238E27FC236}">
                <a16:creationId xmlns:a16="http://schemas.microsoft.com/office/drawing/2014/main" id="{13D164A4-4D2C-41C1-8524-9F65BA6A88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15FF248-B8BA-4150-A00C-186CE719C8B3}"/>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021033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47377A0-0733-4A75-8616-84A12F186C14}"/>
              </a:ext>
            </a:extLst>
          </p:cNvPr>
          <p:cNvSpPr>
            <a:spLocks noGrp="1"/>
          </p:cNvSpPr>
          <p:nvPr>
            <p:ph type="dt" sz="half" idx="10"/>
          </p:nvPr>
        </p:nvSpPr>
        <p:spPr/>
        <p:txBody>
          <a:bodyPr/>
          <a:lstStyle/>
          <a:p>
            <a:fld id="{7BE50499-A6AE-48C1-B673-103C7BE2B98D}" type="datetimeFigureOut">
              <a:rPr lang="en-US" smtClean="0"/>
              <a:t>8/25/2022</a:t>
            </a:fld>
            <a:endParaRPr lang="en-US"/>
          </a:p>
        </p:txBody>
      </p:sp>
      <p:sp>
        <p:nvSpPr>
          <p:cNvPr id="3" name="Footer Placeholder 2">
            <a:extLst>
              <a:ext uri="{FF2B5EF4-FFF2-40B4-BE49-F238E27FC236}">
                <a16:creationId xmlns:a16="http://schemas.microsoft.com/office/drawing/2014/main" id="{1AEC5F02-62B2-4B4F-803E-1090F3484A6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7D959FD-AD2C-42C9-8F26-15E6F58A54E3}"/>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631333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5886B-5D7E-4A10-908D-30B7FB8C51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A8C3749-A5E0-4531-B5F1-2BE08419DF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94E15FA-E61F-4379-9AB6-CA58D34DCE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7F3305-9B2D-4923-A927-E158791267FD}"/>
              </a:ext>
            </a:extLst>
          </p:cNvPr>
          <p:cNvSpPr>
            <a:spLocks noGrp="1"/>
          </p:cNvSpPr>
          <p:nvPr>
            <p:ph type="dt" sz="half" idx="10"/>
          </p:nvPr>
        </p:nvSpPr>
        <p:spPr/>
        <p:txBody>
          <a:bodyPr/>
          <a:lstStyle/>
          <a:p>
            <a:fld id="{7BE50499-A6AE-48C1-B673-103C7BE2B98D}" type="datetimeFigureOut">
              <a:rPr lang="en-US" smtClean="0"/>
              <a:t>8/25/2022</a:t>
            </a:fld>
            <a:endParaRPr lang="en-US"/>
          </a:p>
        </p:txBody>
      </p:sp>
      <p:sp>
        <p:nvSpPr>
          <p:cNvPr id="6" name="Footer Placeholder 5">
            <a:extLst>
              <a:ext uri="{FF2B5EF4-FFF2-40B4-BE49-F238E27FC236}">
                <a16:creationId xmlns:a16="http://schemas.microsoft.com/office/drawing/2014/main" id="{557996DB-2D2C-41E4-B6AC-46F1D2F2E4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726247-8101-4CE2-8EAB-71B99994813A}"/>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724757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A75DB-5964-46A1-9004-F0EC17676C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7F92C83-54D6-481B-9B6C-16AFA57812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C06DD13-3CEA-40B4-82C8-B3CD0C3ABF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059726-0053-457B-B3F5-9FC0E1732B09}"/>
              </a:ext>
            </a:extLst>
          </p:cNvPr>
          <p:cNvSpPr>
            <a:spLocks noGrp="1"/>
          </p:cNvSpPr>
          <p:nvPr>
            <p:ph type="dt" sz="half" idx="10"/>
          </p:nvPr>
        </p:nvSpPr>
        <p:spPr/>
        <p:txBody>
          <a:bodyPr/>
          <a:lstStyle/>
          <a:p>
            <a:fld id="{7BE50499-A6AE-48C1-B673-103C7BE2B98D}" type="datetimeFigureOut">
              <a:rPr lang="en-US" smtClean="0"/>
              <a:t>8/25/2022</a:t>
            </a:fld>
            <a:endParaRPr lang="en-US"/>
          </a:p>
        </p:txBody>
      </p:sp>
      <p:sp>
        <p:nvSpPr>
          <p:cNvPr id="6" name="Footer Placeholder 5">
            <a:extLst>
              <a:ext uri="{FF2B5EF4-FFF2-40B4-BE49-F238E27FC236}">
                <a16:creationId xmlns:a16="http://schemas.microsoft.com/office/drawing/2014/main" id="{1AB55749-9C7E-4F9D-86D3-25F447C0BB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DAA849-F407-4374-9AEE-232F8A2DFA33}"/>
              </a:ext>
            </a:extLst>
          </p:cNvPr>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26927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0CC0FB-CE63-4999-9F8C-077A0099B1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79731BA-C8BE-4F84-9DB5-049CB15EBF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B17F6D-760F-450D-B407-A52E70C3D89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8/25/2022</a:t>
            </a:fld>
            <a:endParaRPr lang="en-US"/>
          </a:p>
        </p:txBody>
      </p:sp>
      <p:sp>
        <p:nvSpPr>
          <p:cNvPr id="5" name="Footer Placeholder 4">
            <a:extLst>
              <a:ext uri="{FF2B5EF4-FFF2-40B4-BE49-F238E27FC236}">
                <a16:creationId xmlns:a16="http://schemas.microsoft.com/office/drawing/2014/main" id="{BBCB98E6-FCDE-4B86-AE10-9A1A30A310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41B8878-05DA-4E69-88C9-E49F0079BB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4109580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2B14BFE3-EE04-57C5-9FA9-F3038CA98F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5555" y="357996"/>
            <a:ext cx="10368950" cy="6142007"/>
          </a:xfrm>
          <a:prstGeom prst="rect">
            <a:avLst/>
          </a:prstGeom>
        </p:spPr>
      </p:pic>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R="0" indent="0">
              <a:lnSpc>
                <a:spcPct val="105000"/>
              </a:lnSpc>
              <a:spcBef>
                <a:spcPts val="0"/>
              </a:spcBef>
              <a:spcAft>
                <a:spcPts val="800"/>
              </a:spcAft>
              <a:buNone/>
            </a:pPr>
            <a:r>
              <a:rPr lang="en-US" sz="3200" dirty="0">
                <a:effectLst/>
                <a:latin typeface="Calibri" panose="020F0502020204030204" pitchFamily="34" charset="0"/>
                <a:ea typeface="Calibri" panose="020F0502020204030204" pitchFamily="34" charset="0"/>
                <a:cs typeface="Calibri" panose="020F0502020204030204" pitchFamily="34" charset="0"/>
              </a:rPr>
              <a:t>In Summary we can know that the Lord’s Supper was recorded by the four Gospel writers and Paul (through divine inspiration). It is to be taken by Christian followers and is to include a bread and a drink. We are not told where we must do it or exactly what the elements are supposed to be.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lnSpc>
                <a:spcPct val="105000"/>
              </a:lnSpc>
              <a:spcBef>
                <a:spcPts val="0"/>
              </a:spcBef>
              <a:spcAft>
                <a:spcPts val="800"/>
              </a:spcAft>
              <a:buNone/>
            </a:pPr>
            <a:endParaRPr lang="en-US" sz="1000" b="1" dirty="0">
              <a:effectLst/>
              <a:latin typeface="Calibri" panose="020F0502020204030204" pitchFamily="34" charset="0"/>
              <a:ea typeface="Calibri" panose="020F0502020204030204" pitchFamily="34" charset="0"/>
              <a:cs typeface="Calibri" panose="020F0502020204030204" pitchFamily="34" charset="0"/>
            </a:endParaRPr>
          </a:p>
          <a:p>
            <a:pPr marR="0" indent="0">
              <a:lnSpc>
                <a:spcPct val="105000"/>
              </a:lnSpc>
              <a:spcBef>
                <a:spcPts val="0"/>
              </a:spcBef>
              <a:spcAft>
                <a:spcPts val="800"/>
              </a:spcAft>
              <a:buNone/>
            </a:pPr>
            <a:r>
              <a:rPr lang="en-US" sz="3200" b="1" dirty="0">
                <a:effectLst/>
                <a:latin typeface="Calibri" panose="020F0502020204030204" pitchFamily="34" charset="0"/>
                <a:ea typeface="Calibri" panose="020F0502020204030204" pitchFamily="34" charset="0"/>
                <a:cs typeface="Calibri" panose="020F0502020204030204" pitchFamily="34" charset="0"/>
              </a:rPr>
              <a:t>NEXT WEEK we will look at </a:t>
            </a:r>
            <a:r>
              <a:rPr lang="en-US" sz="32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when, why</a:t>
            </a:r>
            <a:r>
              <a:rPr lang="en-US" sz="3200" b="1" dirty="0">
                <a:effectLst/>
                <a:latin typeface="Calibri" panose="020F0502020204030204" pitchFamily="34" charset="0"/>
                <a:ea typeface="Calibri" panose="020F0502020204030204" pitchFamily="34" charset="0"/>
                <a:cs typeface="Calibri" panose="020F0502020204030204" pitchFamily="34" charset="0"/>
              </a:rPr>
              <a:t>, and </a:t>
            </a:r>
            <a:r>
              <a:rPr lang="en-US" sz="32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in what way </a:t>
            </a:r>
            <a:r>
              <a:rPr lang="en-US" sz="3200" b="1" dirty="0">
                <a:effectLst/>
                <a:latin typeface="Calibri" panose="020F0502020204030204" pitchFamily="34" charset="0"/>
                <a:ea typeface="Calibri" panose="020F0502020204030204" pitchFamily="34" charset="0"/>
                <a:cs typeface="Calibri" panose="020F0502020204030204" pitchFamily="34" charset="0"/>
              </a:rPr>
              <a:t>(which will address many </a:t>
            </a:r>
            <a:r>
              <a:rPr lang="en-US" sz="3200" b="1" u="sng" dirty="0">
                <a:effectLst/>
                <a:latin typeface="Calibri" panose="020F0502020204030204" pitchFamily="34" charset="0"/>
                <a:ea typeface="Calibri" panose="020F0502020204030204" pitchFamily="34" charset="0"/>
                <a:cs typeface="Calibri" panose="020F0502020204030204" pitchFamily="34" charset="0"/>
              </a:rPr>
              <a:t>being weak, sick and asleep</a:t>
            </a:r>
            <a:r>
              <a:rPr lang="en-US" sz="3200" b="1" dirty="0">
                <a:effectLst/>
                <a:latin typeface="Calibri" panose="020F0502020204030204" pitchFamily="34" charset="0"/>
                <a:ea typeface="Calibri" panose="020F0502020204030204" pitchFamily="34" charset="0"/>
                <a:cs typeface="Calibri" panose="020F0502020204030204" pitchFamily="34" charset="0"/>
              </a:rPr>
              <a:t>).</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6000"/>
              </a:lnSpc>
              <a:spcBef>
                <a:spcPts val="0"/>
              </a:spcBef>
              <a:spcAft>
                <a:spcPts val="750"/>
              </a:spcAft>
              <a:buNone/>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56973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lnSpcReduction="10000"/>
          </a:bodyPr>
          <a:lstStyle/>
          <a:p>
            <a:pPr marL="0" marR="0" indent="0">
              <a:lnSpc>
                <a:spcPct val="106000"/>
              </a:lnSpc>
              <a:spcBef>
                <a:spcPts val="1500"/>
              </a:spcBef>
              <a:spcAft>
                <a:spcPts val="750"/>
              </a:spcAft>
              <a:buNone/>
            </a:pPr>
            <a:r>
              <a:rPr lang="en-US" b="1" dirty="0">
                <a:effectLst/>
                <a:latin typeface="Calibri" panose="020F0502020204030204" pitchFamily="34" charset="0"/>
                <a:ea typeface="Calibri" panose="020F0502020204030204" pitchFamily="34" charset="0"/>
                <a:cs typeface="Times New Roman" panose="02020603050405020304" pitchFamily="18" charset="0"/>
              </a:rPr>
              <a:t>John 6:47ff </a:t>
            </a:r>
            <a:r>
              <a:rPr lang="en-US" sz="3200" dirty="0">
                <a:effectLst/>
                <a:latin typeface="Calibri" panose="020F0502020204030204" pitchFamily="34" charset="0"/>
                <a:ea typeface="Calibri" panose="020F0502020204030204" pitchFamily="34" charset="0"/>
                <a:cs typeface="Times New Roman" panose="02020603050405020304" pitchFamily="18" charset="0"/>
              </a:rPr>
              <a:t>“Truly, truly, I say to you, he who believes has eternal life. I am the bread of life. This is the bread which comes down out of heaven, so that one may eat of it and not die. I am the living bread that came down out of heaven; if anyone eats of this bread, he will live forever; and the bread also which I will give for the life of the world is My flesh. I say to you, unless you eat the flesh of the Son of Man and drink His blood, you have no life in yourselves. He who eats My flesh and drinks My blood has eternal life, and I will raise him up on the last day. </a:t>
            </a:r>
            <a:r>
              <a:rPr lang="en-US" sz="3200" b="1" dirty="0">
                <a:effectLst/>
                <a:latin typeface="Calibri" panose="020F0502020204030204" pitchFamily="34" charset="0"/>
                <a:ea typeface="Calibri" panose="020F0502020204030204" pitchFamily="34" charset="0"/>
                <a:cs typeface="Times New Roman" panose="02020603050405020304" pitchFamily="18" charset="0"/>
              </a:rPr>
              <a:t>He who eats My flesh and drinks My blood </a:t>
            </a:r>
            <a:r>
              <a:rPr lang="en-US" sz="32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abides in Me</a:t>
            </a:r>
            <a:r>
              <a:rPr lang="en-US" sz="3200" b="1" dirty="0">
                <a:effectLst/>
                <a:latin typeface="Calibri" panose="020F0502020204030204" pitchFamily="34" charset="0"/>
                <a:ea typeface="Calibri" panose="020F0502020204030204" pitchFamily="34" charset="0"/>
                <a:cs typeface="Times New Roman" panose="02020603050405020304" pitchFamily="18" charset="0"/>
              </a:rPr>
              <a:t>, and I in him.”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248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457200" marR="0">
              <a:lnSpc>
                <a:spcPct val="107000"/>
              </a:lnSpc>
              <a:spcBef>
                <a:spcPts val="0"/>
              </a:spcBef>
              <a:spcAft>
                <a:spcPts val="800"/>
              </a:spcAft>
            </a:pPr>
            <a:r>
              <a:rPr lang="en-US" sz="3200" b="1" dirty="0">
                <a:effectLst/>
                <a:latin typeface="Calibri" panose="020F0502020204030204" pitchFamily="34" charset="0"/>
                <a:ea typeface="Calibri" panose="020F0502020204030204" pitchFamily="34" charset="0"/>
                <a:cs typeface="Calibri" panose="020F0502020204030204" pitchFamily="34" charset="0"/>
              </a:rPr>
              <a:t>1 Cor 1:1,2 “</a:t>
            </a:r>
            <a:r>
              <a:rPr lang="en-US" sz="3200" dirty="0">
                <a:effectLst/>
                <a:latin typeface="Calibri" panose="020F0502020204030204" pitchFamily="34" charset="0"/>
                <a:ea typeface="Calibri" panose="020F0502020204030204" pitchFamily="34" charset="0"/>
                <a:cs typeface="Calibri" panose="020F0502020204030204" pitchFamily="34" charset="0"/>
              </a:rPr>
              <a:t>Be imitators of me, just as I also am of Christ. Now I praise you because you remember me in everything and </a:t>
            </a:r>
            <a:r>
              <a:rPr lang="en-US" sz="3200" b="1" dirty="0">
                <a:effectLst/>
                <a:latin typeface="Calibri" panose="020F0502020204030204" pitchFamily="34" charset="0"/>
                <a:ea typeface="Calibri" panose="020F0502020204030204" pitchFamily="34" charset="0"/>
                <a:cs typeface="Calibri" panose="020F0502020204030204" pitchFamily="34" charset="0"/>
              </a:rPr>
              <a:t>hold firmly to the traditions</a:t>
            </a:r>
            <a:r>
              <a:rPr lang="en-US" sz="3200" dirty="0">
                <a:effectLst/>
                <a:latin typeface="Calibri" panose="020F0502020204030204" pitchFamily="34" charset="0"/>
                <a:ea typeface="Calibri" panose="020F0502020204030204" pitchFamily="34" charset="0"/>
                <a:cs typeface="Calibri" panose="020F0502020204030204" pitchFamily="34" charset="0"/>
              </a:rPr>
              <a:t>, </a:t>
            </a:r>
            <a:r>
              <a:rPr lang="en-US" sz="3200" dirty="0">
                <a:effectLst/>
                <a:latin typeface="Tempus Sans ITC" panose="04020404030D07020202" pitchFamily="82" charset="0"/>
                <a:ea typeface="Calibri" panose="020F0502020204030204" pitchFamily="34" charset="0"/>
                <a:cs typeface="Calibri" panose="020F0502020204030204" pitchFamily="34" charset="0"/>
              </a:rPr>
              <a:t>just as I delivered them to you.</a:t>
            </a:r>
            <a:r>
              <a:rPr lang="en-US" sz="3200" dirty="0">
                <a:effectLst/>
                <a:latin typeface="Calibri" panose="020F0502020204030204" pitchFamily="34" charset="0"/>
                <a:ea typeface="Calibri" panose="020F0502020204030204" pitchFamily="34" charset="0"/>
                <a:cs typeface="Calibri" panose="020F0502020204030204" pitchFamily="34" charset="0"/>
              </a:rPr>
              <a:t>” </a:t>
            </a:r>
            <a:r>
              <a:rPr lang="en-US" sz="3200" dirty="0">
                <a:solidFill>
                  <a:srgbClr val="00B050"/>
                </a:solidFill>
                <a:effectLst/>
                <a:latin typeface="Calibri" panose="020F0502020204030204" pitchFamily="34" charset="0"/>
                <a:ea typeface="Calibri" panose="020F0502020204030204" pitchFamily="34" charset="0"/>
                <a:cs typeface="Calibri" panose="020F0502020204030204" pitchFamily="34" charset="0"/>
              </a:rPr>
              <a:t>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R="0" indent="0">
              <a:lnSpc>
                <a:spcPct val="105000"/>
              </a:lnSpc>
              <a:spcBef>
                <a:spcPts val="0"/>
              </a:spcBef>
              <a:spcAft>
                <a:spcPts val="800"/>
              </a:spcAft>
              <a:buNone/>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3600" dirty="0"/>
          </a:p>
        </p:txBody>
      </p:sp>
    </p:spTree>
    <p:extLst>
      <p:ext uri="{BB962C8B-B14F-4D97-AF65-F5344CB8AC3E}">
        <p14:creationId xmlns:p14="http://schemas.microsoft.com/office/powerpoint/2010/main" val="115201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fontScale="92500" lnSpcReduction="10000"/>
          </a:bodyPr>
          <a:lstStyle/>
          <a:p>
            <a:pPr marL="0" indent="0">
              <a:lnSpc>
                <a:spcPct val="106000"/>
              </a:lnSpc>
              <a:spcBef>
                <a:spcPts val="0"/>
              </a:spcBef>
              <a:spcAft>
                <a:spcPts val="750"/>
              </a:spcAft>
              <a:buNone/>
            </a:pPr>
            <a:r>
              <a:rPr lang="en-US" sz="3600" dirty="0">
                <a:effectLst/>
                <a:latin typeface="Calibri" panose="020F0502020204030204" pitchFamily="34" charset="0"/>
                <a:ea typeface="Calibri" panose="020F0502020204030204" pitchFamily="34" charset="0"/>
                <a:cs typeface="Calibri" panose="020F0502020204030204" pitchFamily="34" charset="0"/>
              </a:rPr>
              <a:t>Lord’s Supper Instituted:     </a:t>
            </a:r>
          </a:p>
          <a:p>
            <a:pPr marL="0" indent="0">
              <a:lnSpc>
                <a:spcPct val="106000"/>
              </a:lnSpc>
              <a:spcBef>
                <a:spcPts val="0"/>
              </a:spcBef>
              <a:spcAft>
                <a:spcPts val="750"/>
              </a:spcAft>
              <a:buNone/>
            </a:pPr>
            <a:r>
              <a:rPr lang="en-US" sz="36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I Cor 11:23-26</a:t>
            </a:r>
            <a:r>
              <a:rPr lang="en-US" sz="36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 </a:t>
            </a:r>
            <a:r>
              <a:rPr lang="en-US" sz="3600" b="1" dirty="0">
                <a:effectLst/>
                <a:latin typeface="Calibri" panose="020F0502020204030204" pitchFamily="34" charset="0"/>
                <a:ea typeface="Calibri" panose="020F0502020204030204" pitchFamily="34" charset="0"/>
                <a:cs typeface="Calibri" panose="020F0502020204030204" pitchFamily="34" charset="0"/>
              </a:rPr>
              <a:t>”For I received from the Lord that which I also delivered to you,</a:t>
            </a:r>
            <a:r>
              <a:rPr lang="en-US" sz="3600" dirty="0">
                <a:effectLst/>
                <a:latin typeface="Calibri" panose="020F0502020204030204" pitchFamily="34" charset="0"/>
                <a:ea typeface="Calibri" panose="020F0502020204030204" pitchFamily="34" charset="0"/>
                <a:cs typeface="Calibri" panose="020F0502020204030204" pitchFamily="34" charset="0"/>
              </a:rPr>
              <a:t> that the Lord Jesus in the night in which He was betrayed took bread; and when He had given thanks, He broke it and said, ‘This is My body, which is for you; </a:t>
            </a:r>
            <a:r>
              <a:rPr lang="en-US" sz="36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do this in remembrance of Me</a:t>
            </a:r>
            <a:r>
              <a:rPr lang="en-US" sz="3600" dirty="0">
                <a:effectLst/>
                <a:latin typeface="Calibri" panose="020F0502020204030204" pitchFamily="34" charset="0"/>
                <a:ea typeface="Calibri" panose="020F0502020204030204" pitchFamily="34" charset="0"/>
                <a:cs typeface="Calibri" panose="020F0502020204030204" pitchFamily="34" charset="0"/>
              </a:rPr>
              <a:t>.’ In the same way He took the cup also after supper, saying, ‘This cup is the new covenant in MY blood; do this, </a:t>
            </a:r>
            <a:r>
              <a:rPr lang="en-US" sz="3600" b="1" dirty="0">
                <a:effectLst/>
                <a:latin typeface="Calibri" panose="020F0502020204030204" pitchFamily="34" charset="0"/>
                <a:ea typeface="Calibri" panose="020F0502020204030204" pitchFamily="34" charset="0"/>
                <a:cs typeface="Calibri" panose="020F0502020204030204" pitchFamily="34" charset="0"/>
              </a:rPr>
              <a:t>as often as you drink it</a:t>
            </a:r>
            <a:r>
              <a:rPr lang="en-US" sz="3600" dirty="0">
                <a:effectLst/>
                <a:latin typeface="Calibri" panose="020F0502020204030204" pitchFamily="34" charset="0"/>
                <a:ea typeface="Calibri" panose="020F0502020204030204" pitchFamily="34" charset="0"/>
                <a:cs typeface="Calibri" panose="020F0502020204030204" pitchFamily="34" charset="0"/>
              </a:rPr>
              <a:t>  -     </a:t>
            </a:r>
            <a:r>
              <a:rPr lang="en-US" sz="3600"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in remembrance of Me</a:t>
            </a:r>
            <a:r>
              <a:rPr lang="en-US" sz="3600" dirty="0">
                <a:effectLst/>
                <a:latin typeface="Calibri" panose="020F0502020204030204" pitchFamily="34" charset="0"/>
                <a:ea typeface="Calibri" panose="020F0502020204030204" pitchFamily="34" charset="0"/>
                <a:cs typeface="Calibri" panose="020F0502020204030204" pitchFamily="34" charset="0"/>
              </a:rPr>
              <a:t>.    For </a:t>
            </a:r>
            <a:r>
              <a:rPr lang="en-US" sz="3600" b="1" dirty="0">
                <a:effectLst/>
                <a:latin typeface="Calibri" panose="020F0502020204030204" pitchFamily="34" charset="0"/>
                <a:ea typeface="Calibri" panose="020F0502020204030204" pitchFamily="34" charset="0"/>
                <a:cs typeface="Calibri" panose="020F0502020204030204" pitchFamily="34" charset="0"/>
              </a:rPr>
              <a:t>as often</a:t>
            </a:r>
            <a:r>
              <a:rPr lang="en-US" sz="3600" dirty="0">
                <a:effectLst/>
                <a:latin typeface="Calibri" panose="020F0502020204030204" pitchFamily="34" charset="0"/>
                <a:ea typeface="Calibri" panose="020F0502020204030204" pitchFamily="34" charset="0"/>
                <a:cs typeface="Calibri" panose="020F0502020204030204" pitchFamily="34" charset="0"/>
              </a:rPr>
              <a:t> as you eat this bread and drink this cup, </a:t>
            </a:r>
            <a:r>
              <a:rPr lang="en-US" sz="3600" b="1" dirty="0">
                <a:effectLst/>
                <a:latin typeface="Calibri" panose="020F0502020204030204" pitchFamily="34" charset="0"/>
                <a:ea typeface="Calibri" panose="020F0502020204030204" pitchFamily="34" charset="0"/>
                <a:cs typeface="Calibri" panose="020F0502020204030204" pitchFamily="34" charset="0"/>
              </a:rPr>
              <a:t>you proclaim the Lord’s death</a:t>
            </a:r>
            <a:r>
              <a:rPr lang="en-US" sz="3600" dirty="0">
                <a:effectLst/>
                <a:latin typeface="Calibri" panose="020F0502020204030204" pitchFamily="34" charset="0"/>
                <a:ea typeface="Calibri" panose="020F0502020204030204" pitchFamily="34" charset="0"/>
                <a:cs typeface="Calibri" panose="020F0502020204030204" pitchFamily="34" charset="0"/>
              </a:rPr>
              <a:t> until He comes.’”</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6000"/>
              </a:lnSpc>
              <a:spcBef>
                <a:spcPts val="0"/>
              </a:spcBef>
              <a:spcAft>
                <a:spcPts val="750"/>
              </a:spcAft>
              <a:buNone/>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38560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342900" marR="0" indent="0">
              <a:lnSpc>
                <a:spcPct val="105000"/>
              </a:lnSpc>
              <a:spcBef>
                <a:spcPts val="0"/>
              </a:spcBef>
              <a:spcAft>
                <a:spcPts val="800"/>
              </a:spcAft>
              <a:buNone/>
            </a:pPr>
            <a:r>
              <a:rPr lang="en-US" sz="3000" b="1" dirty="0">
                <a:latin typeface="Calibri" panose="020F0502020204030204" pitchFamily="34" charset="0"/>
                <a:ea typeface="Calibri" panose="020F0502020204030204" pitchFamily="34" charset="0"/>
                <a:cs typeface="Calibri" panose="020F0502020204030204" pitchFamily="34" charset="0"/>
              </a:rPr>
              <a:t>“7</a:t>
            </a:r>
            <a:r>
              <a:rPr lang="en-US" sz="3000" b="1" dirty="0">
                <a:effectLst/>
                <a:latin typeface="Calibri" panose="020F0502020204030204" pitchFamily="34" charset="0"/>
                <a:ea typeface="Calibri" panose="020F0502020204030204" pitchFamily="34" charset="0"/>
                <a:cs typeface="Calibri" panose="020F0502020204030204" pitchFamily="34" charset="0"/>
              </a:rPr>
              <a:t> W’s: </a:t>
            </a:r>
            <a:r>
              <a:rPr lang="en-US" sz="3000" b="1" dirty="0">
                <a:solidFill>
                  <a:srgbClr val="FF0000"/>
                </a:solidFill>
                <a:effectLst/>
                <a:latin typeface="Calibri" panose="020F0502020204030204" pitchFamily="34" charset="0"/>
                <a:ea typeface="Calibri" panose="020F0502020204030204" pitchFamily="34" charset="0"/>
                <a:cs typeface="Calibri" panose="020F0502020204030204" pitchFamily="34" charset="0"/>
              </a:rPr>
              <a:t>who, whom, what, where</a:t>
            </a:r>
            <a:r>
              <a:rPr lang="en-US" sz="3000" b="1" dirty="0">
                <a:effectLst/>
                <a:latin typeface="Calibri" panose="020F0502020204030204" pitchFamily="34" charset="0"/>
                <a:ea typeface="Calibri" panose="020F0502020204030204" pitchFamily="34" charset="0"/>
                <a:cs typeface="Calibri" panose="020F0502020204030204" pitchFamily="34" charset="0"/>
              </a:rPr>
              <a:t>, when, why, in what way.”</a:t>
            </a:r>
          </a:p>
          <a:p>
            <a:pPr marL="342900" marR="0" indent="0">
              <a:lnSpc>
                <a:spcPct val="105000"/>
              </a:lnSpc>
              <a:spcBef>
                <a:spcPts val="0"/>
              </a:spcBef>
              <a:spcAft>
                <a:spcPts val="800"/>
              </a:spcAft>
              <a:buNone/>
            </a:pP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p>
            <a:r>
              <a:rPr lang="en-US" sz="3200" b="1" dirty="0">
                <a:effectLst/>
                <a:latin typeface="Calibri" panose="020F0502020204030204" pitchFamily="34" charset="0"/>
                <a:ea typeface="Calibri" panose="020F0502020204030204" pitchFamily="34" charset="0"/>
              </a:rPr>
              <a:t>WHO</a:t>
            </a:r>
            <a:r>
              <a:rPr lang="en-US" sz="3200" dirty="0">
                <a:effectLst/>
                <a:latin typeface="Calibri" panose="020F0502020204030204" pitchFamily="34" charset="0"/>
                <a:ea typeface="Calibri" panose="020F0502020204030204" pitchFamily="34" charset="0"/>
              </a:rPr>
              <a:t>: Paul, an apostle of God; the receiver of God’s special instructions –   </a:t>
            </a:r>
            <a:endParaRPr lang="en-US" sz="3200" dirty="0">
              <a:solidFill>
                <a:srgbClr val="00B050"/>
              </a:solidFill>
              <a:effectLst/>
              <a:latin typeface="Calibri" panose="020F0502020204030204" pitchFamily="34" charset="0"/>
              <a:ea typeface="Calibri" panose="020F0502020204030204" pitchFamily="34" charset="0"/>
            </a:endParaRPr>
          </a:p>
          <a:p>
            <a:pPr marL="0" indent="0">
              <a:buNone/>
            </a:pPr>
            <a:r>
              <a:rPr lang="en-US" sz="3200" dirty="0">
                <a:effectLst/>
                <a:latin typeface="Calibri" panose="020F0502020204030204" pitchFamily="34" charset="0"/>
                <a:ea typeface="Calibri" panose="020F0502020204030204" pitchFamily="34" charset="0"/>
              </a:rPr>
              <a:t>1. </a:t>
            </a:r>
            <a:r>
              <a:rPr lang="en-US" sz="3200" dirty="0">
                <a:latin typeface="Calibri" panose="020F0502020204030204" pitchFamily="34" charset="0"/>
                <a:ea typeface="Calibri" panose="020F0502020204030204" pitchFamily="34" charset="0"/>
              </a:rPr>
              <a:t>Road to Damascus</a:t>
            </a:r>
          </a:p>
          <a:p>
            <a:pPr marL="0" indent="0">
              <a:buNone/>
            </a:pPr>
            <a:r>
              <a:rPr lang="en-US" sz="3200" dirty="0">
                <a:latin typeface="Calibri" panose="020F0502020204030204" pitchFamily="34" charset="0"/>
                <a:ea typeface="Calibri" panose="020F0502020204030204" pitchFamily="34" charset="0"/>
              </a:rPr>
              <a:t>2. Gal 1:11-21,goes to Arabia for 3 years; receives instructions from the Lord, not man   AND</a:t>
            </a:r>
          </a:p>
          <a:p>
            <a:pPr marL="0" indent="0">
              <a:buNone/>
            </a:pPr>
            <a:r>
              <a:rPr lang="en-US" sz="3200" dirty="0">
                <a:latin typeface="Calibri" panose="020F0502020204030204" pitchFamily="34" charset="0"/>
                <a:ea typeface="Calibri" panose="020F0502020204030204" pitchFamily="34" charset="0"/>
              </a:rPr>
              <a:t>3. Meets with Peter &amp; James – no issue with Paul’s leadership or authority </a:t>
            </a:r>
          </a:p>
          <a:p>
            <a:pPr marL="0" indent="0">
              <a:buNone/>
            </a:pPr>
            <a:r>
              <a:rPr lang="en-US" sz="3200" dirty="0">
                <a:latin typeface="Calibri" panose="020F0502020204030204" pitchFamily="34" charset="0"/>
                <a:ea typeface="Calibri" panose="020F0502020204030204" pitchFamily="34" charset="0"/>
              </a:rPr>
              <a:t>4. 1 Cor 12 Paul is called up to a third heaven</a:t>
            </a:r>
          </a:p>
          <a:p>
            <a:pPr marL="0" indent="0">
              <a:buNone/>
            </a:pPr>
            <a:r>
              <a:rPr lang="en-US" sz="1800" dirty="0">
                <a:solidFill>
                  <a:srgbClr val="00B050"/>
                </a:solidFill>
                <a:latin typeface="Calibri" panose="020F0502020204030204" pitchFamily="34" charset="0"/>
                <a:ea typeface="Calibri" panose="020F0502020204030204" pitchFamily="34" charset="0"/>
              </a:rPr>
              <a:t> </a:t>
            </a:r>
            <a:r>
              <a:rPr lang="en-US" sz="1800" dirty="0">
                <a:solidFill>
                  <a:srgbClr val="00B050"/>
                </a:solidFill>
                <a:effectLst/>
                <a:latin typeface="Calibri" panose="020F0502020204030204" pitchFamily="34" charset="0"/>
                <a:ea typeface="Calibri" panose="020F0502020204030204" pitchFamily="34" charset="0"/>
              </a:rPr>
              <a:t> </a:t>
            </a:r>
            <a:endParaRPr lang="en-US" sz="3200" dirty="0">
              <a:solidFill>
                <a:srgbClr val="00B050"/>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4254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indent="0">
              <a:lnSpc>
                <a:spcPct val="106000"/>
              </a:lnSpc>
              <a:spcBef>
                <a:spcPts val="0"/>
              </a:spcBef>
              <a:spcAft>
                <a:spcPts val="750"/>
              </a:spcAft>
              <a:buNone/>
            </a:pPr>
            <a:r>
              <a:rPr lang="en-US" sz="3600" b="1" dirty="0">
                <a:effectLst/>
                <a:latin typeface="Calibri" panose="020F0502020204030204" pitchFamily="34" charset="0"/>
                <a:ea typeface="Calibri" panose="020F0502020204030204" pitchFamily="34" charset="0"/>
              </a:rPr>
              <a:t>WHOM:      Acts 2:41,42  “</a:t>
            </a:r>
            <a:r>
              <a:rPr lang="en-US" sz="3600" dirty="0">
                <a:effectLst/>
                <a:latin typeface="Calibri" panose="020F0502020204030204" pitchFamily="34" charset="0"/>
                <a:ea typeface="Calibri" panose="020F0502020204030204" pitchFamily="34" charset="0"/>
              </a:rPr>
              <a:t>So then, those who had received his word (</a:t>
            </a:r>
            <a:r>
              <a:rPr lang="en-US" sz="3600" dirty="0">
                <a:effectLst/>
                <a:latin typeface="Tempus Sans ITC" panose="04020404030D07020202" pitchFamily="82" charset="0"/>
                <a:ea typeface="Calibri" panose="020F0502020204030204" pitchFamily="34" charset="0"/>
                <a:cs typeface="Calibri" panose="020F0502020204030204" pitchFamily="34" charset="0"/>
              </a:rPr>
              <a:t>Repent, and be baptized)</a:t>
            </a:r>
            <a:r>
              <a:rPr lang="en-US" sz="3600" dirty="0">
                <a:effectLst/>
                <a:latin typeface="Calibri" panose="020F0502020204030204" pitchFamily="34" charset="0"/>
                <a:ea typeface="Calibri" panose="020F0502020204030204" pitchFamily="34" charset="0"/>
              </a:rPr>
              <a:t> were baptized; and that day there were added about 3,000 souls. They were continually devoting themselves to the apostle’s teachings, to the breaking of bread and to prayer.”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6000"/>
              </a:lnSpc>
              <a:spcBef>
                <a:spcPts val="0"/>
              </a:spcBef>
              <a:spcAft>
                <a:spcPts val="750"/>
              </a:spcAft>
              <a:buNone/>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41547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457200" marR="0">
              <a:lnSpc>
                <a:spcPct val="105000"/>
              </a:lnSpc>
              <a:spcBef>
                <a:spcPts val="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Lord’s Supper Instituted:     I Cor 11:23-26  For I received from the Lord that which I also delivered to you, that the Lord Jesus in the night in which He was betrayed took bread; and when He had given thanks, He broke it and said, ‘This is My body, which is for you; do this in remembrance of Me.’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5000"/>
              </a:lnSpc>
              <a:spcBef>
                <a:spcPts val="0"/>
              </a:spcBef>
              <a:spcAft>
                <a:spcPts val="800"/>
              </a:spcAft>
            </a:pPr>
            <a:r>
              <a:rPr lang="en-US" sz="2400" dirty="0">
                <a:effectLst/>
                <a:latin typeface="Calibri" panose="020F0502020204030204" pitchFamily="34" charset="0"/>
                <a:ea typeface="Calibri" panose="020F0502020204030204" pitchFamily="34" charset="0"/>
                <a:cs typeface="Calibri" panose="020F0502020204030204" pitchFamily="34" charset="0"/>
              </a:rPr>
              <a:t>In the same way He took the cup also after supper, saying, ‘This cup is the new covenant in MY blood; do this, as often as you drink it  -  in remembrance of Me.       </a:t>
            </a:r>
            <a:r>
              <a:rPr lang="en-US" sz="2400" b="1" dirty="0">
                <a:effectLst/>
                <a:latin typeface="Calibri" panose="020F0502020204030204" pitchFamily="34" charset="0"/>
                <a:ea typeface="Calibri" panose="020F0502020204030204" pitchFamily="34" charset="0"/>
                <a:cs typeface="Calibri" panose="020F0502020204030204" pitchFamily="34" charset="0"/>
              </a:rPr>
              <a:t>For as often</a:t>
            </a:r>
            <a:r>
              <a:rPr lang="en-US" sz="2400"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a:effectLst/>
                <a:latin typeface="Calibri" panose="020F0502020204030204" pitchFamily="34" charset="0"/>
                <a:ea typeface="Calibri" panose="020F0502020204030204" pitchFamily="34" charset="0"/>
                <a:cs typeface="Calibri" panose="020F0502020204030204" pitchFamily="34" charset="0"/>
              </a:rPr>
              <a:t>as you eat this bread and drink this cup</a:t>
            </a:r>
            <a:r>
              <a:rPr lang="en-US" sz="2400" dirty="0">
                <a:effectLst/>
                <a:latin typeface="Calibri" panose="020F0502020204030204" pitchFamily="34" charset="0"/>
                <a:ea typeface="Calibri" panose="020F0502020204030204" pitchFamily="34" charset="0"/>
                <a:cs typeface="Calibri" panose="020F0502020204030204" pitchFamily="34" charset="0"/>
              </a:rPr>
              <a:t>, you proclaim the Lord’s death until He comes.’”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6000"/>
              </a:lnSpc>
              <a:spcBef>
                <a:spcPts val="0"/>
              </a:spcBef>
              <a:spcAft>
                <a:spcPts val="750"/>
              </a:spcAft>
              <a:buNone/>
            </a:pPr>
            <a:r>
              <a:rPr lang="en-US" sz="3000" b="1" dirty="0">
                <a:effectLst/>
                <a:latin typeface="Calibri" panose="020F0502020204030204" pitchFamily="34" charset="0"/>
                <a:ea typeface="Calibri" panose="020F0502020204030204" pitchFamily="34" charset="0"/>
              </a:rPr>
              <a:t>WHAT</a:t>
            </a:r>
            <a:r>
              <a:rPr lang="en-US" sz="3000" dirty="0">
                <a:effectLst/>
                <a:latin typeface="Calibri" panose="020F0502020204030204" pitchFamily="34" charset="0"/>
                <a:ea typeface="Calibri" panose="020F0502020204030204" pitchFamily="34" charset="0"/>
              </a:rPr>
              <a:t>: Paul tells us here in </a:t>
            </a:r>
            <a:r>
              <a:rPr lang="en-US" sz="3000" b="1" dirty="0">
                <a:effectLst/>
                <a:latin typeface="Calibri" panose="020F0502020204030204" pitchFamily="34" charset="0"/>
                <a:ea typeface="Calibri" panose="020F0502020204030204" pitchFamily="34" charset="0"/>
              </a:rPr>
              <a:t>1 Cor</a:t>
            </a:r>
            <a:r>
              <a:rPr lang="en-US" sz="3000" dirty="0">
                <a:effectLst/>
                <a:latin typeface="Calibri" panose="020F0502020204030204" pitchFamily="34" charset="0"/>
                <a:ea typeface="Calibri" panose="020F0502020204030204" pitchFamily="34" charset="0"/>
              </a:rPr>
              <a:t> is that the instructions he was given regarding the Lord’s Supper incorporates </a:t>
            </a:r>
            <a:r>
              <a:rPr lang="en-US" sz="3000" b="1" dirty="0">
                <a:solidFill>
                  <a:srgbClr val="FF0000"/>
                </a:solidFill>
                <a:effectLst/>
                <a:latin typeface="Calibri" panose="020F0502020204030204" pitchFamily="34" charset="0"/>
                <a:ea typeface="Calibri" panose="020F0502020204030204" pitchFamily="34" charset="0"/>
              </a:rPr>
              <a:t>a bread</a:t>
            </a:r>
            <a:r>
              <a:rPr lang="en-US" sz="3000" dirty="0">
                <a:solidFill>
                  <a:srgbClr val="FF0000"/>
                </a:solidFill>
                <a:effectLst/>
                <a:latin typeface="Calibri" panose="020F0502020204030204" pitchFamily="34" charset="0"/>
                <a:ea typeface="Calibri" panose="020F0502020204030204" pitchFamily="34" charset="0"/>
              </a:rPr>
              <a:t> </a:t>
            </a:r>
            <a:r>
              <a:rPr lang="en-US" sz="3000" dirty="0">
                <a:effectLst/>
                <a:latin typeface="Calibri" panose="020F0502020204030204" pitchFamily="34" charset="0"/>
                <a:ea typeface="Calibri" panose="020F0502020204030204" pitchFamily="34" charset="0"/>
              </a:rPr>
              <a:t>(</a:t>
            </a:r>
            <a:r>
              <a:rPr lang="en-US" sz="3000" dirty="0">
                <a:effectLst/>
                <a:latin typeface="Tempus Sans ITC" panose="04020404030D07020202" pitchFamily="82" charset="0"/>
                <a:ea typeface="Calibri" panose="020F0502020204030204" pitchFamily="34" charset="0"/>
                <a:cs typeface="Calibri" panose="020F0502020204030204" pitchFamily="34" charset="0"/>
              </a:rPr>
              <a:t>which represents His broken body) </a:t>
            </a:r>
            <a:r>
              <a:rPr lang="en-US" sz="3000" dirty="0">
                <a:effectLst/>
                <a:latin typeface="Calibri" panose="020F0502020204030204" pitchFamily="34" charset="0"/>
                <a:ea typeface="Calibri" panose="020F0502020204030204" pitchFamily="34" charset="0"/>
              </a:rPr>
              <a:t>and </a:t>
            </a:r>
            <a:r>
              <a:rPr lang="en-US" sz="3000" b="1" dirty="0">
                <a:solidFill>
                  <a:srgbClr val="FF0000"/>
                </a:solidFill>
                <a:effectLst/>
                <a:latin typeface="Calibri" panose="020F0502020204030204" pitchFamily="34" charset="0"/>
                <a:ea typeface="Calibri" panose="020F0502020204030204" pitchFamily="34" charset="0"/>
              </a:rPr>
              <a:t>a drink</a:t>
            </a:r>
            <a:r>
              <a:rPr lang="en-US" sz="3000" dirty="0">
                <a:solidFill>
                  <a:srgbClr val="FF0000"/>
                </a:solidFill>
                <a:effectLst/>
                <a:latin typeface="Calibri" panose="020F0502020204030204" pitchFamily="34" charset="0"/>
                <a:ea typeface="Calibri" panose="020F0502020204030204" pitchFamily="34" charset="0"/>
              </a:rPr>
              <a:t> </a:t>
            </a:r>
            <a:r>
              <a:rPr lang="en-US" sz="3000" dirty="0">
                <a:effectLst/>
                <a:latin typeface="Calibri" panose="020F0502020204030204" pitchFamily="34" charset="0"/>
                <a:ea typeface="Calibri" panose="020F0502020204030204" pitchFamily="34" charset="0"/>
              </a:rPr>
              <a:t>(</a:t>
            </a:r>
            <a:r>
              <a:rPr lang="en-US" sz="3000" dirty="0">
                <a:effectLst/>
                <a:latin typeface="Tempus Sans ITC" panose="04020404030D07020202" pitchFamily="82" charset="0"/>
                <a:ea typeface="Calibri" panose="020F0502020204030204" pitchFamily="34" charset="0"/>
                <a:cs typeface="Calibri" panose="020F0502020204030204" pitchFamily="34" charset="0"/>
              </a:rPr>
              <a:t>which represents the blood which He poured out during the crucifixion </a:t>
            </a:r>
            <a:r>
              <a:rPr lang="en-US" sz="3000" dirty="0">
                <a:effectLst/>
                <a:latin typeface="Calibri" panose="020F0502020204030204" pitchFamily="34" charset="0"/>
                <a:ea typeface="Calibri" panose="020F0502020204030204" pitchFamily="34" charset="0"/>
              </a:rPr>
              <a:t>event). </a:t>
            </a:r>
            <a:endParaRPr lang="en-US" sz="3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9114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6000"/>
              </a:lnSpc>
              <a:spcBef>
                <a:spcPts val="0"/>
              </a:spcBef>
              <a:spcAft>
                <a:spcPts val="750"/>
              </a:spcAft>
              <a:buNone/>
            </a:pPr>
            <a:r>
              <a:rPr lang="en-US" sz="3200" b="1" dirty="0">
                <a:effectLst/>
                <a:latin typeface="Calibri" panose="020F0502020204030204" pitchFamily="34" charset="0"/>
                <a:ea typeface="Calibri" panose="020F0502020204030204" pitchFamily="34" charset="0"/>
              </a:rPr>
              <a:t>Rom 14: 5,6      </a:t>
            </a:r>
            <a:r>
              <a:rPr lang="en-US" sz="3200" dirty="0">
                <a:effectLst/>
                <a:latin typeface="Calibri" panose="020F0502020204030204" pitchFamily="34" charset="0"/>
                <a:ea typeface="Calibri" panose="020F0502020204030204" pitchFamily="34" charset="0"/>
              </a:rPr>
              <a:t>“One person regards one day above another; another regards every day alike. Each person must be fully convinced in his own mind. He who observes the day, observes it for the Lord, and he who eats, does so for the Lord, for he </a:t>
            </a:r>
            <a:r>
              <a:rPr lang="en-US" sz="3200" b="1" dirty="0">
                <a:effectLst/>
                <a:latin typeface="Calibri" panose="020F0502020204030204" pitchFamily="34" charset="0"/>
                <a:ea typeface="Calibri" panose="020F0502020204030204" pitchFamily="34" charset="0"/>
              </a:rPr>
              <a:t>gives thanks to God</a:t>
            </a:r>
            <a:r>
              <a:rPr lang="en-US" sz="3200" dirty="0">
                <a:effectLst/>
                <a:latin typeface="Calibri" panose="020F0502020204030204" pitchFamily="34" charset="0"/>
                <a:ea typeface="Calibri" panose="020F0502020204030204" pitchFamily="34" charset="0"/>
              </a:rPr>
              <a:t>; and he who does not eat, for the Lord he does not eat, </a:t>
            </a:r>
            <a:r>
              <a:rPr lang="en-US" sz="3200" b="1" dirty="0">
                <a:effectLst/>
                <a:latin typeface="Calibri" panose="020F0502020204030204" pitchFamily="34" charset="0"/>
                <a:ea typeface="Calibri" panose="020F0502020204030204" pitchFamily="34" charset="0"/>
              </a:rPr>
              <a:t>and gives thanks to God.</a:t>
            </a:r>
            <a:r>
              <a:rPr lang="en-US" sz="3200" dirty="0">
                <a:effectLst/>
                <a:latin typeface="Calibri" panose="020F0502020204030204" pitchFamily="34" charset="0"/>
                <a:ea typeface="Calibri" panose="020F0502020204030204" pitchFamily="34" charset="0"/>
              </a:rPr>
              <a:t>” </a:t>
            </a:r>
          </a:p>
          <a:p>
            <a:pPr marL="0" marR="0" indent="0">
              <a:lnSpc>
                <a:spcPct val="106000"/>
              </a:lnSpc>
              <a:spcBef>
                <a:spcPts val="0"/>
              </a:spcBef>
              <a:spcAft>
                <a:spcPts val="750"/>
              </a:spcAft>
              <a:buNone/>
            </a:pPr>
            <a:endParaRPr lang="en-US" sz="3200"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6000"/>
              </a:lnSpc>
              <a:spcBef>
                <a:spcPts val="0"/>
              </a:spcBef>
              <a:spcAft>
                <a:spcPts val="750"/>
              </a:spcAft>
              <a:buNone/>
            </a:pPr>
            <a:r>
              <a:rPr lang="en-US" sz="3200" dirty="0">
                <a:effectLst/>
                <a:latin typeface="Calibri" panose="020F0502020204030204" pitchFamily="34" charset="0"/>
                <a:ea typeface="Calibri" panose="020F0502020204030204" pitchFamily="34" charset="0"/>
                <a:cs typeface="Times New Roman" panose="02020603050405020304" pitchFamily="18" charset="0"/>
              </a:rPr>
              <a:t>What we do – is to be done in full sincerity and for the purpose of honoring and respecting the Lord. </a:t>
            </a:r>
          </a:p>
        </p:txBody>
      </p:sp>
    </p:spTree>
    <p:extLst>
      <p:ext uri="{BB962C8B-B14F-4D97-AF65-F5344CB8AC3E}">
        <p14:creationId xmlns:p14="http://schemas.microsoft.com/office/powerpoint/2010/main" val="4052760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838200" y="365126"/>
            <a:ext cx="10515600" cy="96268"/>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838200" y="528506"/>
            <a:ext cx="10515600" cy="5648457"/>
          </a:xfrm>
        </p:spPr>
        <p:txBody>
          <a:bodyPr>
            <a:normAutofit/>
          </a:bodyPr>
          <a:lstStyle/>
          <a:p>
            <a:pPr marL="0" marR="0" indent="0">
              <a:lnSpc>
                <a:spcPct val="106000"/>
              </a:lnSpc>
              <a:spcBef>
                <a:spcPts val="0"/>
              </a:spcBef>
              <a:spcAft>
                <a:spcPts val="750"/>
              </a:spcAft>
              <a:buNone/>
            </a:pPr>
            <a:r>
              <a:rPr lang="en-US" sz="3200" b="1" dirty="0">
                <a:effectLst/>
                <a:latin typeface="Calibri" panose="020F0502020204030204" pitchFamily="34" charset="0"/>
                <a:ea typeface="Calibri" panose="020F0502020204030204" pitchFamily="34" charset="0"/>
              </a:rPr>
              <a:t>WHERE</a:t>
            </a:r>
            <a:r>
              <a:rPr lang="en-US" sz="3200" dirty="0">
                <a:effectLst/>
                <a:latin typeface="Calibri" panose="020F0502020204030204" pitchFamily="34" charset="0"/>
                <a:ea typeface="Calibri" panose="020F0502020204030204" pitchFamily="34" charset="0"/>
              </a:rPr>
              <a:t>: the location of </a:t>
            </a:r>
            <a:r>
              <a:rPr lang="en-US" sz="3200" b="1" dirty="0">
                <a:solidFill>
                  <a:srgbClr val="FF0000"/>
                </a:solidFill>
                <a:effectLst/>
                <a:latin typeface="Calibri" panose="020F0502020204030204" pitchFamily="34" charset="0"/>
                <a:ea typeface="Calibri" panose="020F0502020204030204" pitchFamily="34" charset="0"/>
              </a:rPr>
              <a:t>where</a:t>
            </a:r>
            <a:r>
              <a:rPr lang="en-US" sz="3200" dirty="0">
                <a:effectLst/>
                <a:latin typeface="Calibri" panose="020F0502020204030204" pitchFamily="34" charset="0"/>
                <a:ea typeface="Calibri" panose="020F0502020204030204" pitchFamily="34" charset="0"/>
              </a:rPr>
              <a:t> the Lord’s Supper </a:t>
            </a:r>
            <a:r>
              <a:rPr lang="en-US" sz="3200" dirty="0">
                <a:solidFill>
                  <a:srgbClr val="FF0000"/>
                </a:solidFill>
                <a:effectLst/>
                <a:latin typeface="Calibri" panose="020F0502020204030204" pitchFamily="34" charset="0"/>
                <a:ea typeface="Calibri" panose="020F0502020204030204" pitchFamily="34" charset="0"/>
              </a:rPr>
              <a:t>is supposed to be taken </a:t>
            </a:r>
            <a:r>
              <a:rPr lang="en-US" sz="3200" dirty="0">
                <a:effectLst/>
                <a:latin typeface="Calibri" panose="020F0502020204030204" pitchFamily="34" charset="0"/>
                <a:ea typeface="Calibri" panose="020F0502020204030204" pitchFamily="34" charset="0"/>
              </a:rPr>
              <a:t>or NOT taken in never addressed in the description of the event: not even in the actual accounts found in the Gospels.        </a:t>
            </a:r>
          </a:p>
          <a:p>
            <a:pPr marL="0" marR="0" indent="0">
              <a:lnSpc>
                <a:spcPct val="106000"/>
              </a:lnSpc>
              <a:spcBef>
                <a:spcPts val="0"/>
              </a:spcBef>
              <a:spcAft>
                <a:spcPts val="750"/>
              </a:spcAft>
              <a:buNone/>
            </a:pPr>
            <a:r>
              <a:rPr lang="en-US" sz="3200" dirty="0">
                <a:effectLst/>
                <a:latin typeface="Calibri" panose="020F0502020204030204" pitchFamily="34" charset="0"/>
                <a:ea typeface="Calibri" panose="020F0502020204030204" pitchFamily="34" charset="0"/>
              </a:rPr>
              <a:t> </a:t>
            </a:r>
            <a:r>
              <a:rPr lang="en-US" sz="3200" b="1" dirty="0">
                <a:effectLst/>
                <a:latin typeface="Calibri" panose="020F0502020204030204" pitchFamily="34" charset="0"/>
                <a:ea typeface="Calibri" panose="020F0502020204030204" pitchFamily="34" charset="0"/>
              </a:rPr>
              <a:t>Acts 2:42,46  “42 </a:t>
            </a:r>
            <a:r>
              <a:rPr lang="en-US" sz="3200" dirty="0">
                <a:effectLst/>
                <a:latin typeface="Calibri" panose="020F0502020204030204" pitchFamily="34" charset="0"/>
                <a:ea typeface="Calibri" panose="020F0502020204030204" pitchFamily="34" charset="0"/>
              </a:rPr>
              <a:t>They were continually devoting themselves to the </a:t>
            </a:r>
            <a:r>
              <a:rPr lang="en-US" sz="3200" dirty="0">
                <a:solidFill>
                  <a:srgbClr val="00B050"/>
                </a:solidFill>
                <a:effectLst/>
                <a:latin typeface="Calibri" panose="020F0502020204030204" pitchFamily="34" charset="0"/>
                <a:ea typeface="Calibri" panose="020F0502020204030204" pitchFamily="34" charset="0"/>
              </a:rPr>
              <a:t>apostles’ teachings and to fellowship, to the </a:t>
            </a:r>
            <a:r>
              <a:rPr lang="en-US" sz="3200" dirty="0">
                <a:solidFill>
                  <a:srgbClr val="00B050"/>
                </a:solidFill>
                <a:effectLst/>
                <a:latin typeface="Tempus Sans ITC" panose="04020404030D07020202" pitchFamily="82" charset="0"/>
                <a:ea typeface="Calibri" panose="020F0502020204030204" pitchFamily="34" charset="0"/>
                <a:cs typeface="Calibri" panose="020F0502020204030204" pitchFamily="34" charset="0"/>
              </a:rPr>
              <a:t>breaking of bread</a:t>
            </a:r>
            <a:r>
              <a:rPr lang="en-US" sz="3200" dirty="0">
                <a:solidFill>
                  <a:srgbClr val="00B050"/>
                </a:solidFill>
                <a:effectLst/>
                <a:latin typeface="Calibri" panose="020F0502020204030204" pitchFamily="34" charset="0"/>
                <a:ea typeface="Calibri" panose="020F0502020204030204" pitchFamily="34" charset="0"/>
              </a:rPr>
              <a:t> and to prayer</a:t>
            </a:r>
            <a:r>
              <a:rPr lang="en-US" sz="3200" dirty="0">
                <a:effectLst/>
                <a:latin typeface="Calibri" panose="020F0502020204030204" pitchFamily="34" charset="0"/>
                <a:ea typeface="Calibri" panose="020F0502020204030204" pitchFamily="34" charset="0"/>
              </a:rPr>
              <a:t>.       </a:t>
            </a:r>
            <a:r>
              <a:rPr lang="en-US" sz="3200" b="1" dirty="0">
                <a:effectLst/>
                <a:latin typeface="Calibri" panose="020F0502020204030204" pitchFamily="34" charset="0"/>
                <a:ea typeface="Calibri" panose="020F0502020204030204" pitchFamily="34" charset="0"/>
              </a:rPr>
              <a:t>46 </a:t>
            </a:r>
            <a:r>
              <a:rPr lang="en-US" sz="3200" dirty="0">
                <a:effectLst/>
                <a:latin typeface="Calibri" panose="020F0502020204030204" pitchFamily="34" charset="0"/>
                <a:ea typeface="Calibri" panose="020F0502020204030204" pitchFamily="34" charset="0"/>
              </a:rPr>
              <a:t>Day by day continuing with one mind in the temple, and </a:t>
            </a:r>
            <a:r>
              <a:rPr lang="en-US" sz="3200" dirty="0">
                <a:effectLst/>
                <a:latin typeface="Tempus Sans ITC" panose="04020404030D07020202" pitchFamily="82" charset="0"/>
                <a:ea typeface="Calibri" panose="020F0502020204030204" pitchFamily="34" charset="0"/>
                <a:cs typeface="Calibri" panose="020F0502020204030204" pitchFamily="34" charset="0"/>
              </a:rPr>
              <a:t>breaking bread from house to house</a:t>
            </a:r>
            <a:r>
              <a:rPr lang="en-US" sz="3200" dirty="0">
                <a:effectLst/>
                <a:latin typeface="Calibri" panose="020F0502020204030204" pitchFamily="34" charset="0"/>
                <a:ea typeface="Calibri" panose="020F0502020204030204" pitchFamily="34" charset="0"/>
              </a:rPr>
              <a:t>, they were taking their meals together with gladness and sincerity of heart.”</a:t>
            </a:r>
          </a:p>
          <a:p>
            <a:pPr marL="0" marR="0" indent="0">
              <a:lnSpc>
                <a:spcPct val="106000"/>
              </a:lnSpc>
              <a:spcBef>
                <a:spcPts val="0"/>
              </a:spcBef>
              <a:spcAft>
                <a:spcPts val="750"/>
              </a:spcAft>
              <a:buNone/>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198807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TotalTime>
  <Words>939</Words>
  <Application>Microsoft Office PowerPoint</Application>
  <PresentationFormat>Widescreen</PresentationFormat>
  <Paragraphs>24</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Tempus Sans ITC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cp:lastModifiedBy>
  <cp:revision>34</cp:revision>
  <dcterms:created xsi:type="dcterms:W3CDTF">2019-04-11T15:26:57Z</dcterms:created>
  <dcterms:modified xsi:type="dcterms:W3CDTF">2022-08-25T19:48:34Z</dcterms:modified>
</cp:coreProperties>
</file>