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7" r:id="rId2"/>
    <p:sldId id="284" r:id="rId3"/>
    <p:sldId id="296" r:id="rId4"/>
    <p:sldId id="306" r:id="rId5"/>
    <p:sldId id="305" r:id="rId6"/>
    <p:sldId id="304" r:id="rId7"/>
    <p:sldId id="303" r:id="rId8"/>
    <p:sldId id="302" r:id="rId9"/>
    <p:sldId id="301" r:id="rId10"/>
    <p:sldId id="300" r:id="rId11"/>
    <p:sldId id="299" r:id="rId12"/>
    <p:sldId id="298" r:id="rId13"/>
    <p:sldId id="311" r:id="rId14"/>
    <p:sldId id="310" r:id="rId15"/>
    <p:sldId id="309" r:id="rId16"/>
    <p:sldId id="312" r:id="rId17"/>
    <p:sldId id="30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11" d="100"/>
          <a:sy n="111" d="100"/>
        </p:scale>
        <p:origin x="558"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4A5AE-C351-4E47-A971-56934F80CB6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1B610C6-18FA-4F1B-9F74-7ADA30CE97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3116AAF-2FCF-4EA5-AA12-05FF7DFC1A47}"/>
              </a:ext>
            </a:extLst>
          </p:cNvPr>
          <p:cNvSpPr>
            <a:spLocks noGrp="1"/>
          </p:cNvSpPr>
          <p:nvPr>
            <p:ph type="dt" sz="half" idx="10"/>
          </p:nvPr>
        </p:nvSpPr>
        <p:spPr/>
        <p:txBody>
          <a:bodyPr/>
          <a:lstStyle/>
          <a:p>
            <a:fld id="{7BE50499-A6AE-48C1-B673-103C7BE2B98D}" type="datetimeFigureOut">
              <a:rPr lang="en-US" smtClean="0"/>
              <a:t>8/31/2022</a:t>
            </a:fld>
            <a:endParaRPr lang="en-US"/>
          </a:p>
        </p:txBody>
      </p:sp>
      <p:sp>
        <p:nvSpPr>
          <p:cNvPr id="5" name="Footer Placeholder 4">
            <a:extLst>
              <a:ext uri="{FF2B5EF4-FFF2-40B4-BE49-F238E27FC236}">
                <a16:creationId xmlns:a16="http://schemas.microsoft.com/office/drawing/2014/main" id="{E3532607-079C-4FDA-A0DE-2C3572CA6D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DBBE08-5BB6-4640-930B-BE2344DDE216}"/>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26337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D9E48-475F-4975-8ECA-36C21C7E247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E8E6554-52CA-4A44-97C6-790904A76B9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B8C905-3441-4320-B8FC-D77AEC184E9A}"/>
              </a:ext>
            </a:extLst>
          </p:cNvPr>
          <p:cNvSpPr>
            <a:spLocks noGrp="1"/>
          </p:cNvSpPr>
          <p:nvPr>
            <p:ph type="dt" sz="half" idx="10"/>
          </p:nvPr>
        </p:nvSpPr>
        <p:spPr/>
        <p:txBody>
          <a:bodyPr/>
          <a:lstStyle/>
          <a:p>
            <a:fld id="{7BE50499-A6AE-48C1-B673-103C7BE2B98D}" type="datetimeFigureOut">
              <a:rPr lang="en-US" smtClean="0"/>
              <a:t>8/31/2022</a:t>
            </a:fld>
            <a:endParaRPr lang="en-US"/>
          </a:p>
        </p:txBody>
      </p:sp>
      <p:sp>
        <p:nvSpPr>
          <p:cNvPr id="5" name="Footer Placeholder 4">
            <a:extLst>
              <a:ext uri="{FF2B5EF4-FFF2-40B4-BE49-F238E27FC236}">
                <a16:creationId xmlns:a16="http://schemas.microsoft.com/office/drawing/2014/main" id="{7E28180D-14A6-495B-9588-B3394512D9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FD6CA5-36F3-43DD-8F3B-886643523422}"/>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937965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EDF3E74-7C18-4687-B16F-322DB90D63E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37A1B5E-4B65-4C2D-A110-3F57628F39E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90EEC0-B70F-46F0-A073-FAF8D638EA3A}"/>
              </a:ext>
            </a:extLst>
          </p:cNvPr>
          <p:cNvSpPr>
            <a:spLocks noGrp="1"/>
          </p:cNvSpPr>
          <p:nvPr>
            <p:ph type="dt" sz="half" idx="10"/>
          </p:nvPr>
        </p:nvSpPr>
        <p:spPr/>
        <p:txBody>
          <a:bodyPr/>
          <a:lstStyle/>
          <a:p>
            <a:fld id="{7BE50499-A6AE-48C1-B673-103C7BE2B98D}" type="datetimeFigureOut">
              <a:rPr lang="en-US" smtClean="0"/>
              <a:t>8/31/2022</a:t>
            </a:fld>
            <a:endParaRPr lang="en-US"/>
          </a:p>
        </p:txBody>
      </p:sp>
      <p:sp>
        <p:nvSpPr>
          <p:cNvPr id="5" name="Footer Placeholder 4">
            <a:extLst>
              <a:ext uri="{FF2B5EF4-FFF2-40B4-BE49-F238E27FC236}">
                <a16:creationId xmlns:a16="http://schemas.microsoft.com/office/drawing/2014/main" id="{41418439-026C-4AA0-A631-EEFE5AFCA1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6F3F5B-51C0-4967-9249-BF17DC0D5907}"/>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009022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CC862-BB5D-49E9-AFC8-3E7517CE5F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5FAB6F9-FB89-4F0C-B1BD-305D95B3BE2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5F36F7-6A69-4604-8A3B-F537752C0323}"/>
              </a:ext>
            </a:extLst>
          </p:cNvPr>
          <p:cNvSpPr>
            <a:spLocks noGrp="1"/>
          </p:cNvSpPr>
          <p:nvPr>
            <p:ph type="dt" sz="half" idx="10"/>
          </p:nvPr>
        </p:nvSpPr>
        <p:spPr/>
        <p:txBody>
          <a:bodyPr/>
          <a:lstStyle/>
          <a:p>
            <a:fld id="{7BE50499-A6AE-48C1-B673-103C7BE2B98D}" type="datetimeFigureOut">
              <a:rPr lang="en-US" smtClean="0"/>
              <a:t>8/31/2022</a:t>
            </a:fld>
            <a:endParaRPr lang="en-US"/>
          </a:p>
        </p:txBody>
      </p:sp>
      <p:sp>
        <p:nvSpPr>
          <p:cNvPr id="5" name="Footer Placeholder 4">
            <a:extLst>
              <a:ext uri="{FF2B5EF4-FFF2-40B4-BE49-F238E27FC236}">
                <a16:creationId xmlns:a16="http://schemas.microsoft.com/office/drawing/2014/main" id="{55F8A997-52D6-4077-8E03-17E56FA005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71B490-1CFE-4BEE-923F-52CF4E3637E7}"/>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001334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ECE63-5462-4A14-931C-FA71C50004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446BB3A-B2CB-4322-8F37-2F776D4021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449C904-3C6A-4476-86B8-B8A9A3C001AB}"/>
              </a:ext>
            </a:extLst>
          </p:cNvPr>
          <p:cNvSpPr>
            <a:spLocks noGrp="1"/>
          </p:cNvSpPr>
          <p:nvPr>
            <p:ph type="dt" sz="half" idx="10"/>
          </p:nvPr>
        </p:nvSpPr>
        <p:spPr/>
        <p:txBody>
          <a:bodyPr/>
          <a:lstStyle/>
          <a:p>
            <a:fld id="{7BE50499-A6AE-48C1-B673-103C7BE2B98D}" type="datetimeFigureOut">
              <a:rPr lang="en-US" smtClean="0"/>
              <a:t>8/31/2022</a:t>
            </a:fld>
            <a:endParaRPr lang="en-US"/>
          </a:p>
        </p:txBody>
      </p:sp>
      <p:sp>
        <p:nvSpPr>
          <p:cNvPr id="5" name="Footer Placeholder 4">
            <a:extLst>
              <a:ext uri="{FF2B5EF4-FFF2-40B4-BE49-F238E27FC236}">
                <a16:creationId xmlns:a16="http://schemas.microsoft.com/office/drawing/2014/main" id="{BBD68101-47A4-4F7D-9FE9-B8E30C1DA5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ED73F5-0D0A-45EF-A51A-C49B0BE49F54}"/>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78686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3887D-6AA7-4572-B308-BCD608E987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DD6440-6250-464B-8EAF-1F752F107B4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07E6576-9A72-47B6-B694-83CEF85FB1C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727928E-501D-4CE2-B061-8A3431DF8A01}"/>
              </a:ext>
            </a:extLst>
          </p:cNvPr>
          <p:cNvSpPr>
            <a:spLocks noGrp="1"/>
          </p:cNvSpPr>
          <p:nvPr>
            <p:ph type="dt" sz="half" idx="10"/>
          </p:nvPr>
        </p:nvSpPr>
        <p:spPr/>
        <p:txBody>
          <a:bodyPr/>
          <a:lstStyle/>
          <a:p>
            <a:fld id="{7BE50499-A6AE-48C1-B673-103C7BE2B98D}" type="datetimeFigureOut">
              <a:rPr lang="en-US" smtClean="0"/>
              <a:t>8/31/2022</a:t>
            </a:fld>
            <a:endParaRPr lang="en-US"/>
          </a:p>
        </p:txBody>
      </p:sp>
      <p:sp>
        <p:nvSpPr>
          <p:cNvPr id="6" name="Footer Placeholder 5">
            <a:extLst>
              <a:ext uri="{FF2B5EF4-FFF2-40B4-BE49-F238E27FC236}">
                <a16:creationId xmlns:a16="http://schemas.microsoft.com/office/drawing/2014/main" id="{E40DFC91-A167-431F-9057-2829A6F34D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077B65-96DF-4E28-B715-E863CB70E097}"/>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556187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64017-6B16-4A5D-9C7B-5DE34DE7A5E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F95CBC-A5BD-43F5-B2F2-86D7C3E7EC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7343084-56AF-44A7-B855-913FC41B912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FD8B68-BF3F-441A-99CD-254AA6625B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BDF69C7-5971-4727-A020-04C78153756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2CB6CA4-198E-4E91-97AC-8A10196E523A}"/>
              </a:ext>
            </a:extLst>
          </p:cNvPr>
          <p:cNvSpPr>
            <a:spLocks noGrp="1"/>
          </p:cNvSpPr>
          <p:nvPr>
            <p:ph type="dt" sz="half" idx="10"/>
          </p:nvPr>
        </p:nvSpPr>
        <p:spPr/>
        <p:txBody>
          <a:bodyPr/>
          <a:lstStyle/>
          <a:p>
            <a:fld id="{7BE50499-A6AE-48C1-B673-103C7BE2B98D}" type="datetimeFigureOut">
              <a:rPr lang="en-US" smtClean="0"/>
              <a:t>8/31/2022</a:t>
            </a:fld>
            <a:endParaRPr lang="en-US"/>
          </a:p>
        </p:txBody>
      </p:sp>
      <p:sp>
        <p:nvSpPr>
          <p:cNvPr id="8" name="Footer Placeholder 7">
            <a:extLst>
              <a:ext uri="{FF2B5EF4-FFF2-40B4-BE49-F238E27FC236}">
                <a16:creationId xmlns:a16="http://schemas.microsoft.com/office/drawing/2014/main" id="{8EB96E44-C26D-44CD-8F54-62A14FD093B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1E324ED-C676-40E8-8BE6-0266220C0766}"/>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37360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B9417-0777-4BA1-BA52-FDCC514A9A9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D67ABE4-13F8-4922-AD78-1C31855F739D}"/>
              </a:ext>
            </a:extLst>
          </p:cNvPr>
          <p:cNvSpPr>
            <a:spLocks noGrp="1"/>
          </p:cNvSpPr>
          <p:nvPr>
            <p:ph type="dt" sz="half" idx="10"/>
          </p:nvPr>
        </p:nvSpPr>
        <p:spPr/>
        <p:txBody>
          <a:bodyPr/>
          <a:lstStyle/>
          <a:p>
            <a:fld id="{7BE50499-A6AE-48C1-B673-103C7BE2B98D}" type="datetimeFigureOut">
              <a:rPr lang="en-US" smtClean="0"/>
              <a:t>8/31/2022</a:t>
            </a:fld>
            <a:endParaRPr lang="en-US"/>
          </a:p>
        </p:txBody>
      </p:sp>
      <p:sp>
        <p:nvSpPr>
          <p:cNvPr id="4" name="Footer Placeholder 3">
            <a:extLst>
              <a:ext uri="{FF2B5EF4-FFF2-40B4-BE49-F238E27FC236}">
                <a16:creationId xmlns:a16="http://schemas.microsoft.com/office/drawing/2014/main" id="{13D164A4-4D2C-41C1-8524-9F65BA6A88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15FF248-B8BA-4150-A00C-186CE719C8B3}"/>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021033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7377A0-0733-4A75-8616-84A12F186C14}"/>
              </a:ext>
            </a:extLst>
          </p:cNvPr>
          <p:cNvSpPr>
            <a:spLocks noGrp="1"/>
          </p:cNvSpPr>
          <p:nvPr>
            <p:ph type="dt" sz="half" idx="10"/>
          </p:nvPr>
        </p:nvSpPr>
        <p:spPr/>
        <p:txBody>
          <a:bodyPr/>
          <a:lstStyle/>
          <a:p>
            <a:fld id="{7BE50499-A6AE-48C1-B673-103C7BE2B98D}" type="datetimeFigureOut">
              <a:rPr lang="en-US" smtClean="0"/>
              <a:t>8/31/2022</a:t>
            </a:fld>
            <a:endParaRPr lang="en-US"/>
          </a:p>
        </p:txBody>
      </p:sp>
      <p:sp>
        <p:nvSpPr>
          <p:cNvPr id="3" name="Footer Placeholder 2">
            <a:extLst>
              <a:ext uri="{FF2B5EF4-FFF2-40B4-BE49-F238E27FC236}">
                <a16:creationId xmlns:a16="http://schemas.microsoft.com/office/drawing/2014/main" id="{1AEC5F02-62B2-4B4F-803E-1090F3484A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7D959FD-AD2C-42C9-8F26-15E6F58A54E3}"/>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631333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5886B-5D7E-4A10-908D-30B7FB8C51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A8C3749-A5E0-4531-B5F1-2BE08419DF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94E15FA-E61F-4379-9AB6-CA58D34DCE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7F3305-9B2D-4923-A927-E158791267FD}"/>
              </a:ext>
            </a:extLst>
          </p:cNvPr>
          <p:cNvSpPr>
            <a:spLocks noGrp="1"/>
          </p:cNvSpPr>
          <p:nvPr>
            <p:ph type="dt" sz="half" idx="10"/>
          </p:nvPr>
        </p:nvSpPr>
        <p:spPr/>
        <p:txBody>
          <a:bodyPr/>
          <a:lstStyle/>
          <a:p>
            <a:fld id="{7BE50499-A6AE-48C1-B673-103C7BE2B98D}" type="datetimeFigureOut">
              <a:rPr lang="en-US" smtClean="0"/>
              <a:t>8/31/2022</a:t>
            </a:fld>
            <a:endParaRPr lang="en-US"/>
          </a:p>
        </p:txBody>
      </p:sp>
      <p:sp>
        <p:nvSpPr>
          <p:cNvPr id="6" name="Footer Placeholder 5">
            <a:extLst>
              <a:ext uri="{FF2B5EF4-FFF2-40B4-BE49-F238E27FC236}">
                <a16:creationId xmlns:a16="http://schemas.microsoft.com/office/drawing/2014/main" id="{557996DB-2D2C-41E4-B6AC-46F1D2F2E4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726247-8101-4CE2-8EAB-71B99994813A}"/>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724757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A75DB-5964-46A1-9004-F0EC17676C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7F92C83-54D6-481B-9B6C-16AFA57812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C06DD13-3CEA-40B4-82C8-B3CD0C3ABF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059726-0053-457B-B3F5-9FC0E1732B09}"/>
              </a:ext>
            </a:extLst>
          </p:cNvPr>
          <p:cNvSpPr>
            <a:spLocks noGrp="1"/>
          </p:cNvSpPr>
          <p:nvPr>
            <p:ph type="dt" sz="half" idx="10"/>
          </p:nvPr>
        </p:nvSpPr>
        <p:spPr/>
        <p:txBody>
          <a:bodyPr/>
          <a:lstStyle/>
          <a:p>
            <a:fld id="{7BE50499-A6AE-48C1-B673-103C7BE2B98D}" type="datetimeFigureOut">
              <a:rPr lang="en-US" smtClean="0"/>
              <a:t>8/31/2022</a:t>
            </a:fld>
            <a:endParaRPr lang="en-US"/>
          </a:p>
        </p:txBody>
      </p:sp>
      <p:sp>
        <p:nvSpPr>
          <p:cNvPr id="6" name="Footer Placeholder 5">
            <a:extLst>
              <a:ext uri="{FF2B5EF4-FFF2-40B4-BE49-F238E27FC236}">
                <a16:creationId xmlns:a16="http://schemas.microsoft.com/office/drawing/2014/main" id="{1AB55749-9C7E-4F9D-86D3-25F447C0BB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DAA849-F407-4374-9AEE-232F8A2DFA33}"/>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26927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00CC0FB-CE63-4999-9F8C-077A0099B1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79731BA-C8BE-4F84-9DB5-049CB15EBF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B17F6D-760F-450D-B407-A52E70C3D8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8/31/2022</a:t>
            </a:fld>
            <a:endParaRPr lang="en-US"/>
          </a:p>
        </p:txBody>
      </p:sp>
      <p:sp>
        <p:nvSpPr>
          <p:cNvPr id="5" name="Footer Placeholder 4">
            <a:extLst>
              <a:ext uri="{FF2B5EF4-FFF2-40B4-BE49-F238E27FC236}">
                <a16:creationId xmlns:a16="http://schemas.microsoft.com/office/drawing/2014/main" id="{BBCB98E6-FCDE-4B86-AE10-9A1A30A310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41B8878-05DA-4E69-88C9-E49F0079BB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4109580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B14BFE3-EE04-57C5-9FA9-F3038CA98F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5555" y="357996"/>
            <a:ext cx="10368950" cy="6142007"/>
          </a:xfrm>
          <a:prstGeom prst="rect">
            <a:avLst/>
          </a:prstGeom>
        </p:spPr>
      </p:pic>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indent="0">
              <a:lnSpc>
                <a:spcPct val="106000"/>
              </a:lnSpc>
              <a:spcBef>
                <a:spcPts val="0"/>
              </a:spcBef>
              <a:spcAft>
                <a:spcPts val="750"/>
              </a:spcAft>
              <a:buNone/>
            </a:pPr>
            <a:r>
              <a:rPr lang="en-US" sz="3200" b="1" dirty="0">
                <a:effectLst/>
                <a:latin typeface="Calibri" panose="020F0502020204030204" pitchFamily="34" charset="0"/>
                <a:ea typeface="Calibri" panose="020F0502020204030204" pitchFamily="34" charset="0"/>
                <a:cs typeface="Calibri" panose="020F0502020204030204" pitchFamily="34" charset="0"/>
              </a:rPr>
              <a:t>“WHEN” SUMMARY: </a:t>
            </a:r>
            <a:r>
              <a:rPr lang="en-US" sz="3200" dirty="0">
                <a:effectLst/>
                <a:latin typeface="Calibri" panose="020F0502020204030204" pitchFamily="34" charset="0"/>
                <a:ea typeface="Calibri" panose="020F0502020204030204" pitchFamily="34" charset="0"/>
                <a:cs typeface="Calibri" panose="020F0502020204030204" pitchFamily="34" charset="0"/>
              </a:rPr>
              <a:t>There </a:t>
            </a:r>
            <a:r>
              <a:rPr lang="en-US" sz="3200" b="1" dirty="0">
                <a:effectLst/>
                <a:latin typeface="Calibri" panose="020F0502020204030204" pitchFamily="34" charset="0"/>
                <a:ea typeface="Calibri" panose="020F0502020204030204" pitchFamily="34" charset="0"/>
                <a:cs typeface="Calibri" panose="020F0502020204030204" pitchFamily="34" charset="0"/>
              </a:rPr>
              <a:t>IS</a:t>
            </a:r>
            <a:r>
              <a:rPr lang="en-US" sz="3200" dirty="0">
                <a:effectLst/>
                <a:latin typeface="Calibri" panose="020F0502020204030204" pitchFamily="34" charset="0"/>
                <a:ea typeface="Calibri" panose="020F0502020204030204" pitchFamily="34" charset="0"/>
                <a:cs typeface="Calibri" panose="020F0502020204030204" pitchFamily="34" charset="0"/>
              </a:rPr>
              <a:t> a day when we as Christians are to meet together for a number of reasons. One of those reasons is in order to celebrate the Lord’s Supper. There are no verses which restrict taking the Lord’s Supper to only Sunday. The Lord Himself said:              “</a:t>
            </a:r>
            <a:r>
              <a:rPr lang="en-US" sz="3200" i="1" dirty="0">
                <a:effectLst/>
                <a:latin typeface="Calibri" panose="020F0502020204030204" pitchFamily="34" charset="0"/>
                <a:ea typeface="Calibri" panose="020F0502020204030204" pitchFamily="34" charset="0"/>
                <a:cs typeface="Calibri" panose="020F0502020204030204" pitchFamily="34" charset="0"/>
              </a:rPr>
              <a:t>as often</a:t>
            </a:r>
            <a:r>
              <a:rPr lang="en-US" sz="3200" dirty="0">
                <a:effectLst/>
                <a:latin typeface="Calibri" panose="020F0502020204030204" pitchFamily="34" charset="0"/>
                <a:ea typeface="Calibri" panose="020F0502020204030204" pitchFamily="34" charset="0"/>
                <a:cs typeface="Calibri" panose="020F0502020204030204" pitchFamily="34" charset="0"/>
              </a:rPr>
              <a:t>    as you drink, do it in remembrance of Me.”     </a:t>
            </a:r>
          </a:p>
          <a:p>
            <a:pPr marL="0" indent="0">
              <a:lnSpc>
                <a:spcPct val="106000"/>
              </a:lnSpc>
              <a:spcBef>
                <a:spcPts val="0"/>
              </a:spcBef>
              <a:spcAft>
                <a:spcPts val="750"/>
              </a:spcAft>
              <a:buNone/>
            </a:pPr>
            <a:r>
              <a:rPr lang="en-US" sz="3200" dirty="0">
                <a:effectLst/>
                <a:latin typeface="Calibri" panose="020F0502020204030204" pitchFamily="34" charset="0"/>
                <a:ea typeface="Calibri" panose="020F0502020204030204" pitchFamily="34" charset="0"/>
                <a:cs typeface="Calibri" panose="020F0502020204030204" pitchFamily="34" charset="0"/>
              </a:rPr>
              <a:t>Paul’s </a:t>
            </a:r>
            <a:r>
              <a:rPr lang="en-US" sz="3200" b="1" dirty="0">
                <a:effectLst/>
                <a:latin typeface="Calibri" panose="020F0502020204030204" pitchFamily="34" charset="0"/>
                <a:ea typeface="Calibri" panose="020F0502020204030204" pitchFamily="34" charset="0"/>
                <a:cs typeface="Calibri" panose="020F0502020204030204" pitchFamily="34" charset="0"/>
              </a:rPr>
              <a:t>instructions from the Lord,  also,</a:t>
            </a:r>
            <a:r>
              <a:rPr lang="en-US" sz="3200" dirty="0">
                <a:effectLst/>
                <a:latin typeface="Calibri" panose="020F0502020204030204" pitchFamily="34" charset="0"/>
                <a:ea typeface="Calibri" panose="020F0502020204030204" pitchFamily="34" charset="0"/>
                <a:cs typeface="Calibri" panose="020F0502020204030204" pitchFamily="34" charset="0"/>
              </a:rPr>
              <a:t>  do NOT include a restriction to only one day or time.</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18471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lvl="0" indent="0">
              <a:lnSpc>
                <a:spcPct val="105000"/>
              </a:lnSpc>
              <a:spcBef>
                <a:spcPts val="0"/>
              </a:spcBef>
              <a:spcAft>
                <a:spcPts val="800"/>
              </a:spcAft>
              <a:buNone/>
            </a:pPr>
            <a:r>
              <a:rPr lang="en-US" sz="3200" dirty="0">
                <a:effectLst/>
                <a:latin typeface="Calibri" panose="020F0502020204030204" pitchFamily="34" charset="0"/>
                <a:ea typeface="Calibri" panose="020F0502020204030204" pitchFamily="34" charset="0"/>
                <a:cs typeface="Calibri" panose="020F0502020204030204" pitchFamily="34" charset="0"/>
              </a:rPr>
              <a:t>6. </a:t>
            </a:r>
            <a:r>
              <a:rPr lang="en-US" sz="3200" b="1" dirty="0">
                <a:effectLst/>
                <a:latin typeface="Calibri" panose="020F0502020204030204" pitchFamily="34" charset="0"/>
                <a:ea typeface="Calibri" panose="020F0502020204030204" pitchFamily="34" charset="0"/>
                <a:cs typeface="Calibri" panose="020F0502020204030204" pitchFamily="34" charset="0"/>
              </a:rPr>
              <a:t>WHY:</a:t>
            </a:r>
            <a:endParaRPr lang="en-US" sz="32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nSpc>
                <a:spcPct val="105000"/>
              </a:lnSpc>
              <a:spcBef>
                <a:spcPts val="0"/>
              </a:spcBef>
              <a:spcAft>
                <a:spcPts val="800"/>
              </a:spcAft>
              <a:buFont typeface="+mj-lt"/>
              <a:buAutoNum type="alphaUcPeriod"/>
            </a:pPr>
            <a:endParaRPr lang="en-US" sz="1800" dirty="0">
              <a:latin typeface="Calibri" panose="020F0502020204030204" pitchFamily="34" charset="0"/>
              <a:ea typeface="Calibri" panose="020F0502020204030204" pitchFamily="34" charset="0"/>
              <a:cs typeface="Calibri" panose="020F0502020204030204" pitchFamily="34" charset="0"/>
            </a:endParaRPr>
          </a:p>
          <a:p>
            <a:pPr marL="342900" marR="0" lvl="0" indent="-342900">
              <a:lnSpc>
                <a:spcPct val="105000"/>
              </a:lnSpc>
              <a:spcBef>
                <a:spcPts val="0"/>
              </a:spcBef>
              <a:spcAft>
                <a:spcPts val="800"/>
              </a:spcAft>
              <a:buFont typeface="+mj-lt"/>
              <a:buAutoNum type="alphaUcPeriod"/>
            </a:pPr>
            <a:r>
              <a:rPr lang="en-US" sz="3200" dirty="0">
                <a:effectLst/>
                <a:latin typeface="Calibri" panose="020F0502020204030204" pitchFamily="34" charset="0"/>
                <a:ea typeface="Calibri" panose="020F0502020204030204" pitchFamily="34" charset="0"/>
                <a:cs typeface="Calibri" panose="020F0502020204030204" pitchFamily="34" charset="0"/>
              </a:rPr>
              <a:t>“</a:t>
            </a:r>
            <a:r>
              <a:rPr lang="en-US" sz="3200" b="1" dirty="0">
                <a:effectLst/>
                <a:latin typeface="Calibri" panose="020F0502020204030204" pitchFamily="34" charset="0"/>
                <a:ea typeface="Calibri" panose="020F0502020204030204" pitchFamily="34" charset="0"/>
                <a:cs typeface="Calibri" panose="020F0502020204030204" pitchFamily="34" charset="0"/>
              </a:rPr>
              <a:t>In remembrance</a:t>
            </a:r>
            <a:r>
              <a:rPr lang="en-US" sz="3200" dirty="0">
                <a:effectLst/>
                <a:latin typeface="Calibri" panose="020F0502020204030204" pitchFamily="34" charset="0"/>
                <a:ea typeface="Calibri" panose="020F0502020204030204" pitchFamily="34" charset="0"/>
                <a:cs typeface="Calibri" panose="020F0502020204030204" pitchFamily="34" charset="0"/>
              </a:rPr>
              <a:t> </a:t>
            </a:r>
            <a:r>
              <a:rPr lang="en-US" sz="3200" b="1" dirty="0">
                <a:effectLst/>
                <a:latin typeface="Calibri" panose="020F0502020204030204" pitchFamily="34" charset="0"/>
                <a:ea typeface="Calibri" panose="020F0502020204030204" pitchFamily="34" charset="0"/>
                <a:cs typeface="Calibri" panose="020F0502020204030204" pitchFamily="34" charset="0"/>
              </a:rPr>
              <a:t>of Me</a:t>
            </a:r>
            <a:r>
              <a:rPr lang="en-US" sz="3200" dirty="0">
                <a:effectLst/>
                <a:latin typeface="Calibri" panose="020F0502020204030204" pitchFamily="34"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5000"/>
              </a:lnSpc>
              <a:spcBef>
                <a:spcPts val="0"/>
              </a:spcBef>
              <a:spcAft>
                <a:spcPts val="800"/>
              </a:spcAft>
              <a:tabLst>
                <a:tab pos="685800" algn="l"/>
              </a:tabLst>
            </a:pPr>
            <a:r>
              <a:rPr lang="en-US" sz="32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1) </a:t>
            </a:r>
            <a:r>
              <a:rPr lang="en-US" sz="3200" dirty="0">
                <a:effectLst/>
                <a:latin typeface="Calibri" panose="020F0502020204030204" pitchFamily="34" charset="0"/>
                <a:ea typeface="Calibri" panose="020F0502020204030204" pitchFamily="34" charset="0"/>
                <a:cs typeface="Calibri" panose="020F0502020204030204" pitchFamily="34" charset="0"/>
              </a:rPr>
              <a:t>Gen 1 &amp; John 1 present Jesus as the creative force in our universe;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5000"/>
              </a:lnSpc>
              <a:spcBef>
                <a:spcPts val="0"/>
              </a:spcBef>
              <a:spcAft>
                <a:spcPts val="800"/>
              </a:spcAft>
              <a:tabLst>
                <a:tab pos="685800" algn="l"/>
              </a:tabLst>
            </a:pPr>
            <a:r>
              <a:rPr lang="en-US" sz="32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2) </a:t>
            </a:r>
            <a:r>
              <a:rPr lang="en-US" sz="3200" dirty="0">
                <a:effectLst/>
                <a:latin typeface="Calibri" panose="020F0502020204030204" pitchFamily="34" charset="0"/>
                <a:ea typeface="Calibri" panose="020F0502020204030204" pitchFamily="34" charset="0"/>
                <a:cs typeface="Calibri" panose="020F0502020204030204" pitchFamily="34" charset="0"/>
              </a:rPr>
              <a:t>John 14 &amp; 17 declare that Jesus and the Father are one;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5000"/>
              </a:lnSpc>
              <a:spcBef>
                <a:spcPts val="0"/>
              </a:spcBef>
              <a:spcAft>
                <a:spcPts val="800"/>
              </a:spcAft>
              <a:tabLst>
                <a:tab pos="685800" algn="l"/>
              </a:tabLst>
            </a:pPr>
            <a:r>
              <a:rPr lang="en-US" sz="32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3) </a:t>
            </a:r>
            <a:r>
              <a:rPr lang="en-US" sz="3200" dirty="0">
                <a:effectLst/>
                <a:latin typeface="Calibri" panose="020F0502020204030204" pitchFamily="34" charset="0"/>
                <a:ea typeface="Calibri" panose="020F0502020204030204" pitchFamily="34" charset="0"/>
                <a:cs typeface="Calibri" panose="020F0502020204030204" pitchFamily="34" charset="0"/>
              </a:rPr>
              <a:t>Jesus is the giver of life, abundant life, John 10:10;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6000"/>
              </a:lnSpc>
              <a:spcBef>
                <a:spcPts val="0"/>
              </a:spcBef>
              <a:spcAft>
                <a:spcPts val="750"/>
              </a:spcAft>
              <a:buNone/>
            </a:pP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53556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R="0" indent="0">
              <a:buNone/>
            </a:pPr>
            <a:r>
              <a:rPr lang="en-US" sz="3200" dirty="0">
                <a:solidFill>
                  <a:srgbClr val="FF0000"/>
                </a:solidFill>
                <a:effectLst/>
                <a:latin typeface="Times New Roman" panose="02020603050405020304" pitchFamily="18" charset="0"/>
                <a:ea typeface="Times New Roman" panose="02020603050405020304" pitchFamily="18" charset="0"/>
                <a:cs typeface="Calibri" panose="020F0502020204030204" pitchFamily="34" charset="0"/>
              </a:rPr>
              <a:t>4) </a:t>
            </a:r>
            <a:r>
              <a:rPr lang="en-US" sz="3200" dirty="0">
                <a:effectLst/>
                <a:latin typeface="Times New Roman" panose="02020603050405020304" pitchFamily="18" charset="0"/>
                <a:ea typeface="Times New Roman" panose="02020603050405020304" pitchFamily="18" charset="0"/>
                <a:cs typeface="Calibri" panose="020F0502020204030204" pitchFamily="34" charset="0"/>
              </a:rPr>
              <a:t>Jesus is OUR sacrificial lamb – He died for us!  </a:t>
            </a:r>
            <a:r>
              <a:rPr lang="en-US" sz="3200" b="1" dirty="0">
                <a:effectLst/>
                <a:latin typeface="Times New Roman" panose="02020603050405020304" pitchFamily="18" charset="0"/>
                <a:ea typeface="Times New Roman" panose="02020603050405020304" pitchFamily="18" charset="0"/>
                <a:cs typeface="Calibri" panose="020F0502020204030204" pitchFamily="34" charset="0"/>
              </a:rPr>
              <a:t>1 Pe 1:18,19</a:t>
            </a:r>
            <a:r>
              <a:rPr lang="en-US" sz="3200" dirty="0">
                <a:effectLst/>
                <a:latin typeface="Times New Roman" panose="02020603050405020304" pitchFamily="18" charset="0"/>
                <a:ea typeface="Times New Roman" panose="02020603050405020304" pitchFamily="18" charset="0"/>
                <a:cs typeface="Calibri" panose="020F0502020204030204" pitchFamily="34" charset="0"/>
              </a:rPr>
              <a:t> “</a:t>
            </a:r>
            <a:r>
              <a:rPr lang="en-US" sz="3200" dirty="0">
                <a:effectLst/>
                <a:latin typeface="Calibri" panose="020F0502020204030204" pitchFamily="34" charset="0"/>
                <a:ea typeface="Times New Roman" panose="02020603050405020304" pitchFamily="18" charset="0"/>
              </a:rPr>
              <a:t>Knowing that you were ransomed from the futile ways inherited from your forefathers, not with perishable things such as silver or gold, but with the precious blood of Christ, like that of a lamb without blemish or spot</a:t>
            </a:r>
            <a:r>
              <a:rPr lang="en-US" sz="3200" dirty="0">
                <a:effectLst/>
                <a:latin typeface="Times New Roman" panose="02020603050405020304" pitchFamily="18" charset="0"/>
                <a:ea typeface="Times New Roman" panose="02020603050405020304" pitchFamily="18" charset="0"/>
              </a:rPr>
              <a:t>.”</a:t>
            </a:r>
          </a:p>
          <a:p>
            <a:pPr marR="0" indent="0">
              <a:buNone/>
            </a:pPr>
            <a:endParaRPr lang="en-US" sz="1000" dirty="0">
              <a:effectLst/>
              <a:latin typeface="Times New Roman" panose="02020603050405020304" pitchFamily="18" charset="0"/>
              <a:ea typeface="Times New Roman" panose="02020603050405020304" pitchFamily="18" charset="0"/>
            </a:endParaRPr>
          </a:p>
          <a:p>
            <a:pPr marR="0" indent="0">
              <a:buNone/>
            </a:pPr>
            <a:r>
              <a:rPr lang="en-US" sz="3200" dirty="0">
                <a:solidFill>
                  <a:srgbClr val="FF0000"/>
                </a:solidFill>
                <a:effectLst/>
                <a:latin typeface="Times New Roman" panose="02020603050405020304" pitchFamily="18" charset="0"/>
                <a:ea typeface="Times New Roman" panose="02020603050405020304" pitchFamily="18" charset="0"/>
                <a:cs typeface="Calibri" panose="020F0502020204030204" pitchFamily="34" charset="0"/>
              </a:rPr>
              <a:t>5) </a:t>
            </a:r>
            <a:r>
              <a:rPr lang="en-US" sz="3200" dirty="0">
                <a:effectLst/>
                <a:latin typeface="Times New Roman" panose="02020603050405020304" pitchFamily="18" charset="0"/>
                <a:ea typeface="Times New Roman" panose="02020603050405020304" pitchFamily="18" charset="0"/>
                <a:cs typeface="Calibri" panose="020F0502020204030204" pitchFamily="34" charset="0"/>
              </a:rPr>
              <a:t>Jesus died for the whole world </a:t>
            </a:r>
            <a:r>
              <a:rPr lang="en-US" sz="3200" b="1" dirty="0">
                <a:effectLst/>
                <a:latin typeface="Times New Roman" panose="02020603050405020304" pitchFamily="18" charset="0"/>
                <a:ea typeface="Times New Roman" panose="02020603050405020304" pitchFamily="18" charset="0"/>
                <a:cs typeface="Calibri" panose="020F0502020204030204" pitchFamily="34" charset="0"/>
              </a:rPr>
              <a:t>John 3:16</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838819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R="0" indent="0">
              <a:lnSpc>
                <a:spcPct val="105000"/>
              </a:lnSpc>
              <a:spcBef>
                <a:spcPts val="0"/>
              </a:spcBef>
              <a:spcAft>
                <a:spcPts val="800"/>
              </a:spcAft>
              <a:buNone/>
              <a:tabLst>
                <a:tab pos="685800" algn="l"/>
              </a:tabLst>
            </a:pPr>
            <a:r>
              <a:rPr lang="en-US" sz="32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6) </a:t>
            </a: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Jesus’ blood cleanses us and washes away our sins. </a:t>
            </a:r>
            <a:r>
              <a:rPr lang="en-US" sz="3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 John 1:7 “</a:t>
            </a: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but if we walk in the Light as He Himself is in the Light, we have fellowship with one another, and the blood of Jesus His Son cleanses us from all sin.”</a:t>
            </a:r>
          </a:p>
          <a:p>
            <a:pPr marR="0" indent="0">
              <a:lnSpc>
                <a:spcPct val="105000"/>
              </a:lnSpc>
              <a:spcBef>
                <a:spcPts val="0"/>
              </a:spcBef>
              <a:spcAft>
                <a:spcPts val="800"/>
              </a:spcAft>
              <a:buNone/>
              <a:tabLst>
                <a:tab pos="685800" algn="l"/>
              </a:tabLs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R="0" indent="0">
              <a:lnSpc>
                <a:spcPct val="105000"/>
              </a:lnSpc>
              <a:spcBef>
                <a:spcPts val="0"/>
              </a:spcBef>
              <a:spcAft>
                <a:spcPts val="800"/>
              </a:spcAft>
              <a:buNone/>
              <a:tabLst>
                <a:tab pos="685800" algn="l"/>
              </a:tabLst>
            </a:pPr>
            <a:r>
              <a:rPr lang="en-US" sz="32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7) </a:t>
            </a:r>
            <a:r>
              <a:rPr lang="en-US" sz="3200" dirty="0">
                <a:effectLst/>
                <a:latin typeface="Calibri" panose="020F0502020204030204" pitchFamily="34" charset="0"/>
                <a:ea typeface="Calibri" panose="020F0502020204030204" pitchFamily="34" charset="0"/>
                <a:cs typeface="Calibri" panose="020F0502020204030204" pitchFamily="34" charset="0"/>
              </a:rPr>
              <a:t>Jesus is the Head of the Church.   </a:t>
            </a:r>
            <a:r>
              <a:rPr lang="en-US" sz="3200" b="1" dirty="0">
                <a:effectLst/>
                <a:latin typeface="Calibri" panose="020F0502020204030204" pitchFamily="34" charset="0"/>
                <a:ea typeface="Calibri" panose="020F0502020204030204" pitchFamily="34" charset="0"/>
                <a:cs typeface="Calibri" panose="020F0502020204030204" pitchFamily="34" charset="0"/>
              </a:rPr>
              <a:t>Col 1:18 “</a:t>
            </a:r>
            <a:r>
              <a:rPr lang="en-US" sz="3200" dirty="0">
                <a:effectLst/>
                <a:latin typeface="Calibri" panose="020F0502020204030204" pitchFamily="34" charset="0"/>
                <a:ea typeface="Calibri" panose="020F0502020204030204" pitchFamily="34" charset="0"/>
                <a:cs typeface="Calibri" panose="020F0502020204030204" pitchFamily="34" charset="0"/>
              </a:rPr>
              <a:t>And He is the head of the body, the church. He is the beginning, the firstborn from the dead, that in everything He might be preeminent.”     </a:t>
            </a:r>
            <a:r>
              <a:rPr lang="en-US" sz="3200" b="1" dirty="0">
                <a:effectLst/>
                <a:latin typeface="Calibri" panose="020F0502020204030204" pitchFamily="34" charset="0"/>
                <a:ea typeface="Calibri" panose="020F0502020204030204" pitchFamily="34" charset="0"/>
                <a:cs typeface="Calibri" panose="020F0502020204030204" pitchFamily="34" charset="0"/>
              </a:rPr>
              <a:t>Eph 1:22 “</a:t>
            </a:r>
            <a:r>
              <a:rPr lang="en-US" sz="3200" dirty="0">
                <a:effectLst/>
                <a:latin typeface="Calibri" panose="020F0502020204030204" pitchFamily="34" charset="0"/>
                <a:ea typeface="Calibri" panose="020F0502020204030204" pitchFamily="34" charset="0"/>
                <a:cs typeface="Calibri" panose="020F0502020204030204" pitchFamily="34" charset="0"/>
              </a:rPr>
              <a:t>And He put all things under His feet and gave Him as head over all things to the church.”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76597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fontScale="92500"/>
          </a:bodyPr>
          <a:lstStyle/>
          <a:p>
            <a:pPr marR="0" indent="0">
              <a:lnSpc>
                <a:spcPct val="107000"/>
              </a:lnSpc>
              <a:spcBef>
                <a:spcPts val="0"/>
              </a:spcBef>
              <a:spcAft>
                <a:spcPts val="800"/>
              </a:spcAft>
              <a:buNone/>
            </a:pP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 “</a:t>
            </a:r>
            <a:r>
              <a:rPr lang="en-US" sz="3200" dirty="0">
                <a:effectLst/>
                <a:latin typeface="Calibri" panose="020F0502020204030204" pitchFamily="34" charset="0"/>
                <a:ea typeface="Calibri" panose="020F0502020204030204" pitchFamily="34" charset="0"/>
                <a:cs typeface="Calibri" panose="020F0502020204030204" pitchFamily="34" charset="0"/>
              </a:rPr>
              <a:t>For as often as you eat this</a:t>
            </a:r>
            <a:r>
              <a:rPr lang="en-US" sz="3200" b="1" dirty="0">
                <a:effectLst/>
                <a:latin typeface="Calibri" panose="020F0502020204030204" pitchFamily="34" charset="0"/>
                <a:ea typeface="Calibri" panose="020F0502020204030204" pitchFamily="34" charset="0"/>
                <a:cs typeface="Calibri" panose="020F0502020204030204" pitchFamily="34" charset="0"/>
              </a:rPr>
              <a:t> </a:t>
            </a:r>
            <a:r>
              <a:rPr lang="en-US" sz="3200" dirty="0">
                <a:effectLst/>
                <a:latin typeface="Calibri" panose="020F0502020204030204" pitchFamily="34" charset="0"/>
                <a:ea typeface="Calibri" panose="020F0502020204030204" pitchFamily="34" charset="0"/>
                <a:cs typeface="Calibri" panose="020F0502020204030204" pitchFamily="34" charset="0"/>
              </a:rPr>
              <a:t>bread and drink this cup</a:t>
            </a:r>
            <a:r>
              <a:rPr lang="en-US" sz="3200" b="1" dirty="0">
                <a:effectLst/>
                <a:latin typeface="Calibri" panose="020F0502020204030204" pitchFamily="34" charset="0"/>
                <a:ea typeface="Calibri" panose="020F0502020204030204" pitchFamily="34" charset="0"/>
                <a:cs typeface="Calibri" panose="020F0502020204030204" pitchFamily="34" charset="0"/>
              </a:rPr>
              <a:t>, you proclaim the Lord’s death until He comes</a:t>
            </a:r>
            <a:r>
              <a:rPr lang="en-US" sz="3200" dirty="0">
                <a:effectLst/>
                <a:latin typeface="Calibri" panose="020F0502020204030204" pitchFamily="34" charset="0"/>
                <a:ea typeface="Calibri" panose="020F0502020204030204" pitchFamily="34" charset="0"/>
                <a:cs typeface="Calibri" panose="020F0502020204030204" pitchFamily="34" charset="0"/>
              </a:rPr>
              <a:t>.’”</a:t>
            </a: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p>
          <a:p>
            <a:pPr marR="0" indent="0">
              <a:lnSpc>
                <a:spcPct val="107000"/>
              </a:lnSpc>
              <a:spcBef>
                <a:spcPts val="0"/>
              </a:spcBef>
              <a:spcAft>
                <a:spcPts val="800"/>
              </a:spcAft>
              <a:buNone/>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indent="-514350">
              <a:lnSpc>
                <a:spcPct val="107000"/>
              </a:lnSpc>
              <a:spcBef>
                <a:spcPts val="0"/>
              </a:spcBef>
              <a:spcAft>
                <a:spcPts val="800"/>
              </a:spcAft>
              <a:buAutoNum type="arabicParenR"/>
            </a:pPr>
            <a:r>
              <a:rPr lang="en-US" sz="3200" b="1" dirty="0">
                <a:effectLst/>
                <a:latin typeface="Calibri" panose="020F0502020204030204" pitchFamily="34" charset="0"/>
                <a:ea typeface="Calibri" panose="020F0502020204030204" pitchFamily="34" charset="0"/>
                <a:cs typeface="Calibri" panose="020F0502020204030204" pitchFamily="34" charset="0"/>
              </a:rPr>
              <a:t>Mt 5:16 “</a:t>
            </a:r>
            <a:r>
              <a:rPr lang="en-US" sz="3200" dirty="0">
                <a:effectLst/>
                <a:latin typeface="Calibri" panose="020F0502020204030204" pitchFamily="34" charset="0"/>
                <a:ea typeface="Calibri" panose="020F0502020204030204" pitchFamily="34" charset="0"/>
                <a:cs typeface="Calibri" panose="020F0502020204030204" pitchFamily="34" charset="0"/>
              </a:rPr>
              <a:t>In the same way, let your light shine before others, so that they may see your good works and give glory to your Father who is in heaven.”</a:t>
            </a:r>
          </a:p>
          <a:p>
            <a:pPr marL="742950" indent="-514350">
              <a:lnSpc>
                <a:spcPct val="107000"/>
              </a:lnSpc>
              <a:spcBef>
                <a:spcPts val="0"/>
              </a:spcBef>
              <a:spcAft>
                <a:spcPts val="800"/>
              </a:spcAft>
              <a:buFont typeface="Arial" panose="020B0604020202020204" pitchFamily="34" charset="0"/>
              <a:buAutoNum type="arabicParenR"/>
            </a:pPr>
            <a:r>
              <a:rPr lang="en-US" sz="3200" b="1" dirty="0">
                <a:effectLst/>
                <a:latin typeface="Calibri" panose="020F0502020204030204" pitchFamily="34" charset="0"/>
                <a:ea typeface="Calibri" panose="020F0502020204030204" pitchFamily="34" charset="0"/>
                <a:cs typeface="Calibri" panose="020F0502020204030204" pitchFamily="34" charset="0"/>
              </a:rPr>
              <a:t>2 Cor 9:13 “</a:t>
            </a:r>
            <a:r>
              <a:rPr lang="en-US" sz="3200" dirty="0">
                <a:effectLst/>
                <a:latin typeface="Calibri" panose="020F0502020204030204" pitchFamily="34" charset="0"/>
                <a:ea typeface="Calibri" panose="020F0502020204030204" pitchFamily="34" charset="0"/>
                <a:cs typeface="Calibri" panose="020F0502020204030204" pitchFamily="34" charset="0"/>
              </a:rPr>
              <a:t>By their approval of this service, they will glorify God because of your submission that comes from your confession of the gospel of Christ, and the generosity of your contributions for them and for all others.”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indent="-514350">
              <a:lnSpc>
                <a:spcPct val="107000"/>
              </a:lnSpc>
              <a:spcBef>
                <a:spcPts val="0"/>
              </a:spcBef>
              <a:spcAft>
                <a:spcPts val="800"/>
              </a:spcAft>
              <a:buAutoNum type="arabicParenR"/>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141113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R="0" indent="0">
              <a:lnSpc>
                <a:spcPct val="107000"/>
              </a:lnSpc>
              <a:spcBef>
                <a:spcPts val="0"/>
              </a:spcBef>
              <a:spcAft>
                <a:spcPts val="800"/>
              </a:spcAft>
              <a:buNone/>
            </a:pPr>
            <a:r>
              <a:rPr lang="en-US" sz="32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3) </a:t>
            </a:r>
            <a:r>
              <a:rPr lang="en-US" sz="3200" b="1" dirty="0">
                <a:effectLst/>
                <a:latin typeface="Calibri" panose="020F0502020204030204" pitchFamily="34" charset="0"/>
                <a:ea typeface="Calibri" panose="020F0502020204030204" pitchFamily="34" charset="0"/>
                <a:cs typeface="Calibri" panose="020F0502020204030204" pitchFamily="34" charset="0"/>
              </a:rPr>
              <a:t>1 Pet 2:12 “</a:t>
            </a:r>
            <a:r>
              <a:rPr lang="en-US" sz="3200" dirty="0">
                <a:effectLst/>
                <a:latin typeface="Calibri" panose="020F0502020204030204" pitchFamily="34" charset="0"/>
                <a:ea typeface="Calibri" panose="020F0502020204030204" pitchFamily="34" charset="0"/>
                <a:cs typeface="Calibri" panose="020F0502020204030204" pitchFamily="34" charset="0"/>
              </a:rPr>
              <a:t>Keep your conduct among the Gentiles honorable, so that when they speak against you as evildoers, they may see your good deeds and glorify God on the day of visitation.”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R="0" indent="0">
              <a:lnSpc>
                <a:spcPct val="107000"/>
              </a:lnSpc>
              <a:spcBef>
                <a:spcPts val="0"/>
              </a:spcBef>
              <a:spcAft>
                <a:spcPts val="800"/>
              </a:spcAft>
              <a:buNone/>
            </a:pPr>
            <a:endParaRPr lang="en-US" sz="1800" b="1" dirty="0">
              <a:effectLst/>
              <a:latin typeface="Calibri" panose="020F0502020204030204" pitchFamily="34" charset="0"/>
              <a:ea typeface="Calibri" panose="020F0502020204030204" pitchFamily="34" charset="0"/>
              <a:cs typeface="Calibri" panose="020F0502020204030204" pitchFamily="34" charset="0"/>
            </a:endParaRPr>
          </a:p>
          <a:p>
            <a:pPr marR="0" indent="0">
              <a:lnSpc>
                <a:spcPct val="107000"/>
              </a:lnSpc>
              <a:spcBef>
                <a:spcPts val="0"/>
              </a:spcBef>
              <a:spcAft>
                <a:spcPts val="800"/>
              </a:spcAft>
              <a:buNone/>
            </a:pPr>
            <a:r>
              <a:rPr lang="en-US" sz="3200" b="1" dirty="0">
                <a:effectLst/>
                <a:latin typeface="Calibri" panose="020F0502020204030204" pitchFamily="34" charset="0"/>
                <a:ea typeface="Calibri" panose="020F0502020204030204" pitchFamily="34" charset="0"/>
                <a:cs typeface="Calibri" panose="020F0502020204030204" pitchFamily="34" charset="0"/>
              </a:rPr>
              <a:t>“WHY” Summary: </a:t>
            </a:r>
            <a:r>
              <a:rPr lang="en-US" sz="3200" dirty="0">
                <a:effectLst/>
                <a:latin typeface="Calibri" panose="020F0502020204030204" pitchFamily="34" charset="0"/>
                <a:ea typeface="Calibri" panose="020F0502020204030204" pitchFamily="34" charset="0"/>
                <a:cs typeface="Calibri" panose="020F0502020204030204" pitchFamily="34" charset="0"/>
              </a:rPr>
              <a:t>We partake of the Lord’s Supper because we are so appreciative of His “soul-saving” sacrifice on the cross and we want the whole world to know that story. We do it as often as we think is appropriate in order to remember and thank Him for His sacrificial love.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755053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nSpc>
                <a:spcPct val="106000"/>
              </a:lnSpc>
              <a:spcBef>
                <a:spcPts val="0"/>
              </a:spcBef>
              <a:spcAft>
                <a:spcPts val="750"/>
              </a:spcAft>
              <a:buNone/>
            </a:pPr>
            <a:endParaRPr lang="en-US" sz="36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6000"/>
              </a:lnSpc>
              <a:spcBef>
                <a:spcPts val="0"/>
              </a:spcBef>
              <a:spcAft>
                <a:spcPts val="750"/>
              </a:spcAft>
              <a:buNone/>
            </a:pPr>
            <a:r>
              <a:rPr lang="en-US" sz="3600" b="1" dirty="0">
                <a:latin typeface="Calibri" panose="020F0502020204030204" pitchFamily="34" charset="0"/>
                <a:ea typeface="Calibri" panose="020F0502020204030204" pitchFamily="34" charset="0"/>
                <a:cs typeface="Times New Roman" panose="02020603050405020304" pitchFamily="18" charset="0"/>
              </a:rPr>
              <a:t>“In an unworthy manner</a:t>
            </a:r>
            <a:r>
              <a:rPr lang="en-US" sz="3600" b="1">
                <a:latin typeface="Calibri" panose="020F0502020204030204" pitchFamily="34" charset="0"/>
                <a:ea typeface="Calibri" panose="020F0502020204030204" pitchFamily="34" charset="0"/>
                <a:cs typeface="Times New Roman" panose="02020603050405020304" pitchFamily="18" charset="0"/>
              </a:rPr>
              <a:t>”: </a:t>
            </a:r>
            <a:r>
              <a:rPr lang="en-US" sz="3600">
                <a:latin typeface="Abadi Extra Light" panose="020B0204020104020204" pitchFamily="34" charset="0"/>
                <a:ea typeface="Calibri" panose="020F0502020204030204" pitchFamily="34" charset="0"/>
                <a:cs typeface="Times New Roman" panose="02020603050405020304" pitchFamily="18" charset="0"/>
              </a:rPr>
              <a:t>next week!</a:t>
            </a:r>
            <a:endParaRPr lang="en-US" sz="36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364794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nSpc>
                <a:spcPct val="106000"/>
              </a:lnSpc>
              <a:spcBef>
                <a:spcPts val="0"/>
              </a:spcBef>
              <a:spcAft>
                <a:spcPts val="750"/>
              </a:spcAft>
              <a:buNone/>
            </a:pP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81611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fontScale="92500" lnSpcReduction="10000"/>
          </a:bodyPr>
          <a:lstStyle/>
          <a:p>
            <a:pPr marL="342900" marR="0" indent="0">
              <a:lnSpc>
                <a:spcPct val="105000"/>
              </a:lnSpc>
              <a:spcBef>
                <a:spcPts val="0"/>
              </a:spcBef>
              <a:spcAft>
                <a:spcPts val="800"/>
              </a:spcAft>
              <a:buNone/>
            </a:pPr>
            <a:r>
              <a:rPr lang="en-US" sz="3200" b="1" dirty="0">
                <a:latin typeface="Calibri" panose="020F0502020204030204" pitchFamily="34" charset="0"/>
                <a:ea typeface="Calibri" panose="020F0502020204030204" pitchFamily="34" charset="0"/>
                <a:cs typeface="Calibri" panose="020F0502020204030204" pitchFamily="34" charset="0"/>
              </a:rPr>
              <a:t>“</a:t>
            </a:r>
            <a:r>
              <a:rPr lang="en-US" sz="3200" b="1" dirty="0">
                <a:effectLst/>
                <a:latin typeface="Calibri" panose="020F0502020204030204" pitchFamily="34" charset="0"/>
                <a:ea typeface="Calibri" panose="020F0502020204030204" pitchFamily="34" charset="0"/>
                <a:cs typeface="Calibri" panose="020F0502020204030204" pitchFamily="34" charset="0"/>
              </a:rPr>
              <a:t>7 W’s: </a:t>
            </a:r>
            <a:r>
              <a:rPr lang="en-US" sz="32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who, whom, what, where (last week)</a:t>
            </a:r>
            <a:r>
              <a:rPr lang="en-US" sz="3200" b="1" dirty="0">
                <a:effectLst/>
                <a:latin typeface="Calibri" panose="020F0502020204030204" pitchFamily="34" charset="0"/>
                <a:ea typeface="Calibri" panose="020F0502020204030204" pitchFamily="34" charset="0"/>
                <a:cs typeface="Calibri" panose="020F0502020204030204" pitchFamily="34" charset="0"/>
              </a:rPr>
              <a:t>, when, why, in what way” </a:t>
            </a:r>
            <a:r>
              <a:rPr lang="en-US" sz="3200" dirty="0">
                <a:effectLst/>
                <a:latin typeface="Calibri" panose="020F0502020204030204" pitchFamily="34" charset="0"/>
                <a:ea typeface="Calibri" panose="020F0502020204030204" pitchFamily="34" charset="0"/>
                <a:cs typeface="Calibri" panose="020F0502020204030204" pitchFamily="34" charset="0"/>
              </a:rPr>
              <a:t>today.</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R="0" indent="0">
              <a:lnSpc>
                <a:spcPct val="105000"/>
              </a:lnSpc>
              <a:spcBef>
                <a:spcPts val="0"/>
              </a:spcBef>
              <a:spcAft>
                <a:spcPts val="800"/>
              </a:spcAft>
              <a:buNone/>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5000"/>
              </a:lnSpc>
              <a:spcBef>
                <a:spcPts val="0"/>
              </a:spcBef>
              <a:spcAft>
                <a:spcPts val="800"/>
              </a:spcAft>
              <a:buNone/>
            </a:pPr>
            <a:r>
              <a:rPr lang="en-US" sz="3500" b="1" dirty="0">
                <a:effectLst/>
                <a:latin typeface="Calibri" panose="020F0502020204030204" pitchFamily="34" charset="0"/>
                <a:ea typeface="Calibri" panose="020F0502020204030204" pitchFamily="34" charset="0"/>
                <a:cs typeface="Calibri" panose="020F0502020204030204" pitchFamily="34" charset="0"/>
              </a:rPr>
              <a:t>Lord’s Supper</a:t>
            </a:r>
            <a:r>
              <a:rPr lang="en-US" sz="3200" dirty="0">
                <a:effectLst/>
                <a:latin typeface="Calibri" panose="020F0502020204030204" pitchFamily="34" charset="0"/>
                <a:ea typeface="Calibri" panose="020F0502020204030204" pitchFamily="34" charset="0"/>
                <a:cs typeface="Calibri" panose="020F0502020204030204" pitchFamily="34" charset="0"/>
              </a:rPr>
              <a:t>:     </a:t>
            </a:r>
            <a:r>
              <a:rPr lang="en-US" sz="32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I Cor 11:23-26</a:t>
            </a:r>
            <a:r>
              <a:rPr lang="en-US" sz="32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r>
              <a:rPr lang="en-US" sz="3200" dirty="0">
                <a:effectLst/>
                <a:latin typeface="Calibri" panose="020F0502020204030204" pitchFamily="34" charset="0"/>
                <a:ea typeface="Calibri" panose="020F0502020204030204" pitchFamily="34" charset="0"/>
                <a:cs typeface="Calibri" panose="020F0502020204030204" pitchFamily="34" charset="0"/>
              </a:rPr>
              <a:t>For I received from the Lord that which I also delivered to you, that the Lord Jesus in the night in which He was betrayed took bread; and when He had given thanks, He broke it and said, ‘This is My body, which is for you; </a:t>
            </a:r>
            <a:r>
              <a:rPr lang="en-US" sz="32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do </a:t>
            </a:r>
            <a:r>
              <a:rPr lang="en-US" sz="3200" dirty="0">
                <a:effectLst/>
                <a:latin typeface="Calibri" panose="020F0502020204030204" pitchFamily="34" charset="0"/>
                <a:ea typeface="Calibri" panose="020F0502020204030204" pitchFamily="34" charset="0"/>
                <a:cs typeface="Calibri" panose="020F0502020204030204" pitchFamily="34" charset="0"/>
              </a:rPr>
              <a:t>this in remembrance of Me.’ In the same way He took the cup also after supper, saying, ‘This cup is the new covenant in MY blood; do this, as often as you drink it  -  in remembrance of Me</a:t>
            </a:r>
            <a:r>
              <a:rPr lang="en-US" sz="3500" dirty="0">
                <a:effectLst/>
                <a:latin typeface="Calibri" panose="020F0502020204030204" pitchFamily="34" charset="0"/>
                <a:ea typeface="Calibri" panose="020F0502020204030204" pitchFamily="34" charset="0"/>
                <a:cs typeface="Calibri" panose="020F0502020204030204" pitchFamily="34" charset="0"/>
              </a:rPr>
              <a:t>. For as often as you eat this bread and drink this cup, you proclaim the Lord’s death until He comes.’”</a:t>
            </a:r>
            <a:endParaRPr lang="en-US" sz="35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6248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342900" marR="0" lvl="0" indent="-342900">
              <a:lnSpc>
                <a:spcPct val="105000"/>
              </a:lnSpc>
              <a:spcBef>
                <a:spcPts val="0"/>
              </a:spcBef>
              <a:spcAft>
                <a:spcPts val="800"/>
              </a:spcAft>
              <a:buFont typeface="+mj-lt"/>
              <a:buAutoNum type="arabicPeriod"/>
            </a:pPr>
            <a:r>
              <a:rPr lang="en-US" sz="3200" b="1" dirty="0">
                <a:effectLst/>
                <a:latin typeface="Calibri" panose="020F0502020204030204" pitchFamily="34" charset="0"/>
                <a:ea typeface="Calibri" panose="020F0502020204030204" pitchFamily="34" charset="0"/>
                <a:cs typeface="Calibri" panose="020F0502020204030204" pitchFamily="34" charset="0"/>
              </a:rPr>
              <a:t>WHO</a:t>
            </a:r>
            <a:r>
              <a:rPr lang="en-US" sz="3200" dirty="0">
                <a:effectLst/>
                <a:latin typeface="Calibri" panose="020F0502020204030204" pitchFamily="34" charset="0"/>
                <a:ea typeface="Calibri" panose="020F0502020204030204" pitchFamily="34" charset="0"/>
                <a:cs typeface="Calibri" panose="020F0502020204030204" pitchFamily="34" charset="0"/>
              </a:rPr>
              <a:t>: Paul, an apostle of God; the receiver of God’s special instructions           (Gal 1:17,18;  2 Cor 12)</a:t>
            </a:r>
            <a:r>
              <a:rPr lang="en-US" sz="3200" dirty="0">
                <a:solidFill>
                  <a:srgbClr val="00B050"/>
                </a:solidFill>
                <a:effectLst/>
                <a:latin typeface="Calibri" panose="020F0502020204030204" pitchFamily="34"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5000"/>
              </a:lnSpc>
              <a:spcBef>
                <a:spcPts val="0"/>
              </a:spcBef>
              <a:spcAft>
                <a:spcPts val="800"/>
              </a:spcAft>
              <a:buFont typeface="+mj-lt"/>
              <a:buAutoNum type="arabicPeriod"/>
            </a:pPr>
            <a:r>
              <a:rPr lang="en-US" sz="3200" b="1" dirty="0">
                <a:effectLst/>
                <a:latin typeface="Calibri" panose="020F0502020204030204" pitchFamily="34" charset="0"/>
                <a:ea typeface="Calibri" panose="020F0502020204030204" pitchFamily="34" charset="0"/>
                <a:cs typeface="Calibri" panose="020F0502020204030204" pitchFamily="34" charset="0"/>
              </a:rPr>
              <a:t>WHOM: Acts 2:41,42 “</a:t>
            </a:r>
            <a:r>
              <a:rPr lang="en-US" sz="3200" dirty="0">
                <a:effectLst/>
                <a:latin typeface="Calibri" panose="020F0502020204030204" pitchFamily="34" charset="0"/>
                <a:ea typeface="Calibri" panose="020F0502020204030204" pitchFamily="34" charset="0"/>
                <a:cs typeface="Calibri" panose="020F0502020204030204" pitchFamily="34" charset="0"/>
              </a:rPr>
              <a:t>So then, those who had received his word (</a:t>
            </a:r>
            <a:r>
              <a:rPr lang="en-US" sz="3200" dirty="0">
                <a:effectLst/>
                <a:latin typeface="Tempus Sans ITC" panose="04020404030D07020202" pitchFamily="82" charset="0"/>
                <a:ea typeface="Calibri" panose="020F0502020204030204" pitchFamily="34" charset="0"/>
                <a:cs typeface="Calibri" panose="020F0502020204030204" pitchFamily="34" charset="0"/>
              </a:rPr>
              <a:t>Repent, and be baptized)</a:t>
            </a:r>
            <a:r>
              <a:rPr lang="en-US" sz="3200" dirty="0">
                <a:effectLst/>
                <a:latin typeface="Calibri" panose="020F0502020204030204" pitchFamily="34" charset="0"/>
                <a:ea typeface="Calibri" panose="020F0502020204030204" pitchFamily="34" charset="0"/>
                <a:cs typeface="Calibri" panose="020F0502020204030204" pitchFamily="34" charset="0"/>
              </a:rPr>
              <a:t> were baptized; and that day there were added about 3,000 souls. They were continually devoting themselves to the apostle’s teachings, to the breaking of bread and to prayer.”   </a:t>
            </a:r>
            <a:r>
              <a:rPr lang="en-US" sz="3200" b="1" dirty="0">
                <a:effectLst/>
                <a:latin typeface="Calibri" panose="020F0502020204030204" pitchFamily="34" charset="0"/>
                <a:ea typeface="Calibri" panose="020F0502020204030204" pitchFamily="34" charset="0"/>
                <a:cs typeface="Calibri" panose="020F0502020204030204" pitchFamily="34" charset="0"/>
              </a:rPr>
              <a:t>Partakers of the Lord’s Supper are baptized believers.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38560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lnSpcReduction="10000"/>
          </a:bodyPr>
          <a:lstStyle/>
          <a:p>
            <a:pPr marL="0" indent="0">
              <a:lnSpc>
                <a:spcPct val="106000"/>
              </a:lnSpc>
              <a:spcBef>
                <a:spcPts val="0"/>
              </a:spcBef>
              <a:spcAft>
                <a:spcPts val="750"/>
              </a:spcAft>
              <a:buNone/>
            </a:pPr>
            <a:r>
              <a:rPr lang="en-US" sz="3200" b="1" dirty="0">
                <a:effectLst/>
                <a:latin typeface="Calibri" panose="020F0502020204030204" pitchFamily="34" charset="0"/>
                <a:ea typeface="Calibri" panose="020F0502020204030204" pitchFamily="34" charset="0"/>
                <a:cs typeface="Calibri" panose="020F0502020204030204" pitchFamily="34" charset="0"/>
              </a:rPr>
              <a:t>3.  WHAT does the Supper consist of</a:t>
            </a:r>
            <a:r>
              <a:rPr lang="en-US" sz="3200" dirty="0">
                <a:effectLst/>
                <a:latin typeface="Calibri" panose="020F0502020204030204" pitchFamily="34" charset="0"/>
                <a:ea typeface="Calibri" panose="020F0502020204030204" pitchFamily="34" charset="0"/>
                <a:cs typeface="Calibri" panose="020F0502020204030204" pitchFamily="34" charset="0"/>
              </a:rPr>
              <a:t>: Paul tells us here in        </a:t>
            </a:r>
            <a:r>
              <a:rPr lang="en-US" sz="3200" b="1" dirty="0">
                <a:effectLst/>
                <a:latin typeface="Calibri" panose="020F0502020204030204" pitchFamily="34" charset="0"/>
                <a:ea typeface="Calibri" panose="020F0502020204030204" pitchFamily="34" charset="0"/>
                <a:cs typeface="Calibri" panose="020F0502020204030204" pitchFamily="34" charset="0"/>
              </a:rPr>
              <a:t>1 Cor 11 </a:t>
            </a:r>
            <a:r>
              <a:rPr lang="en-US" sz="3200" dirty="0">
                <a:effectLst/>
                <a:latin typeface="Calibri" panose="020F0502020204030204" pitchFamily="34" charset="0"/>
                <a:ea typeface="Calibri" panose="020F0502020204030204" pitchFamily="34" charset="0"/>
                <a:cs typeface="Calibri" panose="020F0502020204030204" pitchFamily="34" charset="0"/>
              </a:rPr>
              <a:t>that the instructions he was given regarding the Lord’s Supper incorporates </a:t>
            </a:r>
            <a:r>
              <a:rPr lang="en-US" sz="32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a bread</a:t>
            </a:r>
            <a:r>
              <a:rPr lang="en-US" sz="32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r>
              <a:rPr lang="en-US" sz="3200" dirty="0">
                <a:effectLst/>
                <a:latin typeface="Calibri" panose="020F0502020204030204" pitchFamily="34" charset="0"/>
                <a:ea typeface="Calibri" panose="020F0502020204030204" pitchFamily="34" charset="0"/>
                <a:cs typeface="Calibri" panose="020F0502020204030204" pitchFamily="34" charset="0"/>
              </a:rPr>
              <a:t>(</a:t>
            </a:r>
            <a:r>
              <a:rPr lang="en-US" sz="3200" dirty="0">
                <a:effectLst/>
                <a:latin typeface="Tempus Sans ITC" panose="04020404030D07020202" pitchFamily="82" charset="0"/>
                <a:ea typeface="Calibri" panose="020F0502020204030204" pitchFamily="34" charset="0"/>
                <a:cs typeface="Calibri" panose="020F0502020204030204" pitchFamily="34" charset="0"/>
              </a:rPr>
              <a:t>which represents His broken body) </a:t>
            </a:r>
            <a:r>
              <a:rPr lang="en-US" sz="3200" dirty="0">
                <a:effectLst/>
                <a:latin typeface="Calibri" panose="020F0502020204030204" pitchFamily="34" charset="0"/>
                <a:ea typeface="Calibri" panose="020F0502020204030204" pitchFamily="34" charset="0"/>
                <a:cs typeface="Calibri" panose="020F0502020204030204" pitchFamily="34" charset="0"/>
              </a:rPr>
              <a:t>and </a:t>
            </a:r>
            <a:r>
              <a:rPr lang="en-US" sz="32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a drink</a:t>
            </a:r>
            <a:r>
              <a:rPr lang="en-US" sz="32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r>
              <a:rPr lang="en-US" sz="3200" dirty="0">
                <a:effectLst/>
                <a:latin typeface="Calibri" panose="020F0502020204030204" pitchFamily="34" charset="0"/>
                <a:ea typeface="Calibri" panose="020F0502020204030204" pitchFamily="34" charset="0"/>
                <a:cs typeface="Calibri" panose="020F0502020204030204" pitchFamily="34" charset="0"/>
              </a:rPr>
              <a:t>(</a:t>
            </a:r>
            <a:r>
              <a:rPr lang="en-US" sz="3200" dirty="0">
                <a:effectLst/>
                <a:latin typeface="Tempus Sans ITC" panose="04020404030D07020202" pitchFamily="82" charset="0"/>
                <a:ea typeface="Calibri" panose="020F0502020204030204" pitchFamily="34" charset="0"/>
                <a:cs typeface="Calibri" panose="020F0502020204030204" pitchFamily="34" charset="0"/>
              </a:rPr>
              <a:t>which represents the blood which He poured out during the crucifixion </a:t>
            </a:r>
            <a:r>
              <a:rPr lang="en-US" sz="3200" dirty="0">
                <a:effectLst/>
                <a:latin typeface="Calibri" panose="020F0502020204030204" pitchFamily="34" charset="0"/>
                <a:ea typeface="Calibri" panose="020F0502020204030204" pitchFamily="34" charset="0"/>
                <a:cs typeface="Calibri" panose="020F0502020204030204" pitchFamily="34" charset="0"/>
              </a:rPr>
              <a:t>event). We are NOT told what the bread or drink is to consist of. The Lord’s Supper was often taken during a gathering where a meal was being consumed, so it is very likely that the bread/drink would be what was available at their meal – just like it was done during the actual event when Christ first celebrated the Lord’s Supper. These are emblems symbolizing the Lord’s sacrifice.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6000"/>
              </a:lnSpc>
              <a:spcBef>
                <a:spcPts val="0"/>
              </a:spcBef>
              <a:spcAft>
                <a:spcPts val="750"/>
              </a:spcAft>
              <a:buNone/>
            </a:pP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34254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indent="0">
              <a:lnSpc>
                <a:spcPct val="106000"/>
              </a:lnSpc>
              <a:spcBef>
                <a:spcPts val="0"/>
              </a:spcBef>
              <a:spcAft>
                <a:spcPts val="750"/>
              </a:spcAft>
              <a:buNone/>
            </a:pPr>
            <a:r>
              <a:rPr lang="en-US" sz="3200" b="1" dirty="0">
                <a:effectLst/>
                <a:latin typeface="Calibri" panose="020F0502020204030204" pitchFamily="34" charset="0"/>
                <a:ea typeface="Calibri" panose="020F0502020204030204" pitchFamily="34" charset="0"/>
                <a:cs typeface="Calibri" panose="020F0502020204030204" pitchFamily="34" charset="0"/>
              </a:rPr>
              <a:t>4. WHERE</a:t>
            </a:r>
            <a:r>
              <a:rPr lang="en-US" sz="3200" dirty="0">
                <a:effectLst/>
                <a:latin typeface="Calibri" panose="020F0502020204030204" pitchFamily="34" charset="0"/>
                <a:ea typeface="Calibri" panose="020F0502020204030204" pitchFamily="34" charset="0"/>
                <a:cs typeface="Calibri" panose="020F0502020204030204" pitchFamily="34" charset="0"/>
              </a:rPr>
              <a:t>: the location of </a:t>
            </a:r>
            <a:r>
              <a:rPr lang="en-US" sz="32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where</a:t>
            </a:r>
            <a:r>
              <a:rPr lang="en-US" sz="3200" dirty="0">
                <a:effectLst/>
                <a:latin typeface="Calibri" panose="020F0502020204030204" pitchFamily="34" charset="0"/>
                <a:ea typeface="Calibri" panose="020F0502020204030204" pitchFamily="34" charset="0"/>
                <a:cs typeface="Calibri" panose="020F0502020204030204" pitchFamily="34" charset="0"/>
              </a:rPr>
              <a:t> the Lord’s Supper is supposed to be taken or NOT taken in never addressed in the description of the event: not even in the actual accounts found in the Gospels.        </a:t>
            </a:r>
            <a:r>
              <a:rPr lang="en-US" sz="3200" b="1" dirty="0">
                <a:effectLst/>
                <a:latin typeface="Calibri" panose="020F0502020204030204" pitchFamily="34" charset="0"/>
                <a:ea typeface="Calibri" panose="020F0502020204030204" pitchFamily="34" charset="0"/>
                <a:cs typeface="Calibri" panose="020F0502020204030204" pitchFamily="34" charset="0"/>
              </a:rPr>
              <a:t>Acts 2:46  “Day by day </a:t>
            </a:r>
            <a:r>
              <a:rPr lang="en-US" sz="3200" dirty="0">
                <a:effectLst/>
                <a:latin typeface="Calibri" panose="020F0502020204030204" pitchFamily="34" charset="0"/>
                <a:ea typeface="Calibri" panose="020F0502020204030204" pitchFamily="34" charset="0"/>
                <a:cs typeface="Calibri" panose="020F0502020204030204" pitchFamily="34" charset="0"/>
              </a:rPr>
              <a:t>continuing with one mind in the temple, and </a:t>
            </a:r>
            <a:r>
              <a:rPr lang="en-US" sz="3200" b="1" dirty="0">
                <a:solidFill>
                  <a:srgbClr val="FF0000"/>
                </a:solidFill>
                <a:effectLst/>
                <a:latin typeface="Tempus Sans ITC" panose="04020404030D07020202" pitchFamily="82" charset="0"/>
                <a:ea typeface="Calibri" panose="020F0502020204030204" pitchFamily="34" charset="0"/>
                <a:cs typeface="Calibri" panose="020F0502020204030204" pitchFamily="34" charset="0"/>
              </a:rPr>
              <a:t>breaking bread from house to house</a:t>
            </a:r>
            <a:r>
              <a:rPr lang="en-US" sz="3200" dirty="0">
                <a:effectLst/>
                <a:latin typeface="Calibri" panose="020F0502020204030204" pitchFamily="34" charset="0"/>
                <a:ea typeface="Calibri" panose="020F0502020204030204" pitchFamily="34" charset="0"/>
                <a:cs typeface="Calibri" panose="020F0502020204030204" pitchFamily="34" charset="0"/>
              </a:rPr>
              <a:t>, they were taking their meals together with gladness and sincerity of heart.”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41547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342900" marR="0" lvl="0" indent="-342900">
              <a:lnSpc>
                <a:spcPct val="105000"/>
              </a:lnSpc>
              <a:spcBef>
                <a:spcPts val="0"/>
              </a:spcBef>
              <a:spcAft>
                <a:spcPts val="800"/>
              </a:spcAft>
              <a:buFont typeface="+mj-lt"/>
              <a:buAutoNum type="alphaUcPeriod"/>
            </a:pPr>
            <a:r>
              <a:rPr lang="en-US"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I Cor 11:23-26</a:t>
            </a:r>
            <a:r>
              <a:rPr lang="en-US"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r>
              <a:rPr lang="en-US" dirty="0">
                <a:effectLst/>
                <a:latin typeface="Calibri" panose="020F0502020204030204" pitchFamily="34" charset="0"/>
                <a:ea typeface="Calibri" panose="020F0502020204030204" pitchFamily="34" charset="0"/>
                <a:cs typeface="Calibri" panose="020F0502020204030204" pitchFamily="34" charset="0"/>
              </a:rPr>
              <a:t>”For I received from the Lord that which I also delivered to you, that the Lord Jesus in the night in which He was betrayed took bread; and when He had given thanks, He broke it and said, ‘This is My body, which is for you; do this in remembrance of Me.’ In the same way He took the cup also after supper, saying, ‘This cup is the new covenant in MY blood; do this, as often as you drink it  -  in remembrance of Me. For as often as you eat this bread and drink this cup, you proclaim the Lord’s death until He comes.’”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r>
              <a:rPr lang="en-US" b="1" dirty="0">
                <a:effectLst/>
                <a:latin typeface="Calibri" panose="020F0502020204030204" pitchFamily="34" charset="0"/>
                <a:ea typeface="Calibri" panose="020F0502020204030204" pitchFamily="34" charset="0"/>
              </a:rPr>
              <a:t>5. WHEN: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69114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R="0" indent="0">
              <a:lnSpc>
                <a:spcPct val="105000"/>
              </a:lnSpc>
              <a:spcBef>
                <a:spcPts val="0"/>
              </a:spcBef>
              <a:spcAft>
                <a:spcPts val="800"/>
              </a:spcAft>
              <a:buNone/>
            </a:pPr>
            <a:r>
              <a:rPr lang="en-US" sz="3200" b="1" dirty="0">
                <a:effectLst/>
                <a:latin typeface="Calibri" panose="020F0502020204030204" pitchFamily="34" charset="0"/>
                <a:ea typeface="Calibri" panose="020F0502020204030204" pitchFamily="34" charset="0"/>
                <a:cs typeface="Calibri" panose="020F0502020204030204" pitchFamily="34" charset="0"/>
              </a:rPr>
              <a:t>A. Rev 1:10 “</a:t>
            </a:r>
            <a:r>
              <a:rPr lang="en-US" sz="3200" dirty="0">
                <a:effectLst/>
                <a:latin typeface="Calibri" panose="020F0502020204030204" pitchFamily="34" charset="0"/>
                <a:ea typeface="Calibri" panose="020F0502020204030204" pitchFamily="34" charset="0"/>
                <a:cs typeface="Calibri" panose="020F0502020204030204" pitchFamily="34" charset="0"/>
              </a:rPr>
              <a:t>I was in the Spirit </a:t>
            </a:r>
            <a:r>
              <a:rPr lang="en-US" sz="3200" b="1" dirty="0">
                <a:effectLst/>
                <a:latin typeface="Calibri" panose="020F0502020204030204" pitchFamily="34" charset="0"/>
                <a:ea typeface="Calibri" panose="020F0502020204030204" pitchFamily="34" charset="0"/>
                <a:cs typeface="Calibri" panose="020F0502020204030204" pitchFamily="34" charset="0"/>
              </a:rPr>
              <a:t>on the Lord’s Day,</a:t>
            </a:r>
            <a:r>
              <a:rPr lang="en-US" sz="3200" dirty="0">
                <a:effectLst/>
                <a:latin typeface="Calibri" panose="020F0502020204030204" pitchFamily="34" charset="0"/>
                <a:ea typeface="Calibri" panose="020F0502020204030204" pitchFamily="34" charset="0"/>
                <a:cs typeface="Calibri" panose="020F0502020204030204" pitchFamily="34" charset="0"/>
              </a:rPr>
              <a:t> and I heard behind me a loud voice like the sound of the trumpet.”</a:t>
            </a:r>
          </a:p>
          <a:p>
            <a:pPr marR="0" indent="0">
              <a:lnSpc>
                <a:spcPct val="105000"/>
              </a:lnSpc>
              <a:spcBef>
                <a:spcPts val="0"/>
              </a:spcBef>
              <a:spcAft>
                <a:spcPts val="800"/>
              </a:spcAft>
              <a:buNone/>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3200" b="1" dirty="0">
                <a:effectLst/>
                <a:latin typeface="Calibri" panose="020F0502020204030204" pitchFamily="34" charset="0"/>
                <a:ea typeface="Calibri" panose="020F0502020204030204" pitchFamily="34" charset="0"/>
              </a:rPr>
              <a:t>B. Mt 28:1,6 “</a:t>
            </a:r>
            <a:r>
              <a:rPr lang="en-US" sz="3200" dirty="0">
                <a:effectLst/>
                <a:latin typeface="Calibri" panose="020F0502020204030204" pitchFamily="34" charset="0"/>
                <a:ea typeface="Calibri" panose="020F0502020204030204" pitchFamily="34" charset="0"/>
              </a:rPr>
              <a:t>Now after the Sabbath, </a:t>
            </a:r>
            <a:r>
              <a:rPr lang="en-US" sz="3200" b="1" dirty="0">
                <a:effectLst/>
                <a:latin typeface="Calibri" panose="020F0502020204030204" pitchFamily="34" charset="0"/>
                <a:ea typeface="Calibri" panose="020F0502020204030204" pitchFamily="34" charset="0"/>
              </a:rPr>
              <a:t>as it began to dawn toward the first day of the week</a:t>
            </a:r>
            <a:r>
              <a:rPr lang="en-US" sz="3200" dirty="0">
                <a:effectLst/>
                <a:latin typeface="Calibri" panose="020F0502020204030204" pitchFamily="34" charset="0"/>
                <a:ea typeface="Calibri" panose="020F0502020204030204" pitchFamily="34" charset="0"/>
              </a:rPr>
              <a:t>, Mary Magdalene and the other Mary came to look at the grave. … And the angel told them: ‘He is not here, </a:t>
            </a:r>
            <a:r>
              <a:rPr lang="en-US" sz="3200" b="1" dirty="0">
                <a:effectLst/>
                <a:latin typeface="Calibri" panose="020F0502020204030204" pitchFamily="34" charset="0"/>
                <a:ea typeface="Calibri" panose="020F0502020204030204" pitchFamily="34" charset="0"/>
              </a:rPr>
              <a:t>fore He is risen</a:t>
            </a:r>
            <a:r>
              <a:rPr lang="en-US" sz="3200" dirty="0">
                <a:effectLst/>
                <a:latin typeface="Calibri" panose="020F0502020204030204" pitchFamily="34" charset="0"/>
                <a:ea typeface="Calibri" panose="020F0502020204030204" pitchFamily="34" charset="0"/>
              </a:rPr>
              <a:t>, just as He said. Come, see the place where He was lying.’”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52760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nSpc>
                <a:spcPct val="106000"/>
              </a:lnSpc>
              <a:spcBef>
                <a:spcPts val="0"/>
              </a:spcBef>
              <a:spcAft>
                <a:spcPts val="750"/>
              </a:spcAft>
              <a:buNone/>
            </a:pPr>
            <a:r>
              <a:rPr lang="en-US" sz="3200" b="1" dirty="0">
                <a:effectLst/>
                <a:latin typeface="Calibri" panose="020F0502020204030204" pitchFamily="34" charset="0"/>
                <a:ea typeface="Calibri" panose="020F0502020204030204" pitchFamily="34" charset="0"/>
              </a:rPr>
              <a:t>C. Acts 20:7 “</a:t>
            </a:r>
            <a:r>
              <a:rPr lang="en-US" sz="3200" dirty="0">
                <a:effectLst/>
                <a:latin typeface="Calibri" panose="020F0502020204030204" pitchFamily="34" charset="0"/>
                <a:ea typeface="Calibri" panose="020F0502020204030204" pitchFamily="34" charset="0"/>
              </a:rPr>
              <a:t>On the </a:t>
            </a:r>
            <a:r>
              <a:rPr lang="en-US" sz="3200" b="1" dirty="0">
                <a:effectLst/>
                <a:latin typeface="Calibri" panose="020F0502020204030204" pitchFamily="34" charset="0"/>
                <a:ea typeface="Calibri" panose="020F0502020204030204" pitchFamily="34" charset="0"/>
              </a:rPr>
              <a:t>first day of the week</a:t>
            </a:r>
            <a:r>
              <a:rPr lang="en-US" sz="3200" dirty="0">
                <a:effectLst/>
                <a:latin typeface="Calibri" panose="020F0502020204030204" pitchFamily="34" charset="0"/>
                <a:ea typeface="Calibri" panose="020F0502020204030204" pitchFamily="34" charset="0"/>
              </a:rPr>
              <a:t>, when we were gathered together     </a:t>
            </a:r>
            <a:r>
              <a:rPr lang="en-US" sz="3200" b="1" dirty="0">
                <a:effectLst/>
                <a:latin typeface="Calibri" panose="020F0502020204030204" pitchFamily="34" charset="0"/>
                <a:ea typeface="Calibri" panose="020F0502020204030204" pitchFamily="34" charset="0"/>
              </a:rPr>
              <a:t>to break bread</a:t>
            </a:r>
            <a:r>
              <a:rPr lang="en-US" sz="3200" dirty="0">
                <a:effectLst/>
                <a:latin typeface="Calibri" panose="020F0502020204030204" pitchFamily="34" charset="0"/>
                <a:ea typeface="Calibri" panose="020F0502020204030204" pitchFamily="34" charset="0"/>
              </a:rPr>
              <a:t>, Paul began talking to them, intending to leave the next day, and he prolonged his message until midnight.”</a:t>
            </a:r>
            <a:r>
              <a:rPr lang="en-US" sz="3200" dirty="0">
                <a:solidFill>
                  <a:srgbClr val="00B050"/>
                </a:solidFill>
                <a:effectLst/>
                <a:latin typeface="Calibri" panose="020F0502020204030204" pitchFamily="34" charset="0"/>
                <a:ea typeface="Calibri" panose="020F0502020204030204" pitchFamily="34" charset="0"/>
              </a:rPr>
              <a:t> </a:t>
            </a:r>
          </a:p>
          <a:p>
            <a:pPr marL="0" marR="0" indent="0">
              <a:lnSpc>
                <a:spcPct val="106000"/>
              </a:lnSpc>
              <a:spcBef>
                <a:spcPts val="0"/>
              </a:spcBef>
              <a:spcAft>
                <a:spcPts val="750"/>
              </a:spcAft>
              <a:buNone/>
            </a:pPr>
            <a:endParaRPr lang="en-US" sz="1000" dirty="0">
              <a:solidFill>
                <a:srgbClr val="00B050"/>
              </a:solidFill>
              <a:effectLst/>
              <a:latin typeface="Calibri" panose="020F0502020204030204" pitchFamily="34" charset="0"/>
              <a:ea typeface="Calibri" panose="020F0502020204030204" pitchFamily="34" charset="0"/>
            </a:endParaRPr>
          </a:p>
          <a:p>
            <a:pPr marL="0" marR="0" indent="0">
              <a:lnSpc>
                <a:spcPct val="106000"/>
              </a:lnSpc>
              <a:spcBef>
                <a:spcPts val="0"/>
              </a:spcBef>
              <a:spcAft>
                <a:spcPts val="750"/>
              </a:spcAft>
              <a:buNone/>
            </a:pPr>
            <a:r>
              <a:rPr lang="en-US" sz="3200" b="1" dirty="0">
                <a:latin typeface="Calibri" panose="020F0502020204030204" pitchFamily="34" charset="0"/>
                <a:ea typeface="Calibri" panose="020F0502020204030204" pitchFamily="34" charset="0"/>
              </a:rPr>
              <a:t>D. 1 Cor 16:1,2 “</a:t>
            </a:r>
            <a:r>
              <a:rPr lang="en-US" sz="3200" dirty="0">
                <a:latin typeface="Calibri" panose="020F0502020204030204" pitchFamily="34" charset="0"/>
                <a:ea typeface="Calibri" panose="020F0502020204030204" pitchFamily="34" charset="0"/>
              </a:rPr>
              <a:t>Now concerning the </a:t>
            </a:r>
            <a:r>
              <a:rPr lang="en-US" sz="3200" b="1" dirty="0">
                <a:latin typeface="Calibri" panose="020F0502020204030204" pitchFamily="34" charset="0"/>
                <a:ea typeface="Calibri" panose="020F0502020204030204" pitchFamily="34" charset="0"/>
              </a:rPr>
              <a:t>collection for the saints</a:t>
            </a:r>
            <a:r>
              <a:rPr lang="en-US" sz="3200" dirty="0">
                <a:latin typeface="Calibri" panose="020F0502020204030204" pitchFamily="34" charset="0"/>
                <a:ea typeface="Calibri" panose="020F0502020204030204" pitchFamily="34" charset="0"/>
              </a:rPr>
              <a:t>, as I directed the churches of Galatia, so do you also. </a:t>
            </a:r>
            <a:r>
              <a:rPr lang="en-US" sz="3200" dirty="0">
                <a:solidFill>
                  <a:srgbClr val="FF0000"/>
                </a:solidFill>
                <a:latin typeface="Calibri" panose="020F0502020204030204" pitchFamily="34" charset="0"/>
                <a:ea typeface="Calibri" panose="020F0502020204030204" pitchFamily="34" charset="0"/>
              </a:rPr>
              <a:t>On the first day of the week </a:t>
            </a:r>
            <a:r>
              <a:rPr lang="en-US" sz="3200" dirty="0">
                <a:latin typeface="Calibri" panose="020F0502020204030204" pitchFamily="34" charset="0"/>
                <a:ea typeface="Calibri" panose="020F0502020204030204" pitchFamily="34" charset="0"/>
              </a:rPr>
              <a:t>each one of you is to put aside and save, as he may prosper, so that no collections be made when I come.”</a:t>
            </a:r>
            <a:r>
              <a:rPr lang="en-US" sz="1800" dirty="0">
                <a:latin typeface="Calibri" panose="020F0502020204030204" pitchFamily="34" charset="0"/>
                <a:ea typeface="Calibri" panose="020F0502020204030204" pitchFamily="34" charset="0"/>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198807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342900" marR="0" lvl="0" indent="-342900">
              <a:lnSpc>
                <a:spcPct val="105000"/>
              </a:lnSpc>
              <a:spcBef>
                <a:spcPts val="0"/>
              </a:spcBef>
              <a:spcAft>
                <a:spcPts val="800"/>
              </a:spcAft>
              <a:buFont typeface="+mj-lt"/>
              <a:buAutoNum type="alphaUcPeriod" startAt="5"/>
            </a:pPr>
            <a:r>
              <a:rPr lang="en-US" b="1" dirty="0">
                <a:effectLst/>
                <a:latin typeface="Calibri" panose="020F0502020204030204" pitchFamily="34" charset="0"/>
                <a:ea typeface="Calibri" panose="020F0502020204030204" pitchFamily="34" charset="0"/>
                <a:cs typeface="Calibri" panose="020F0502020204030204" pitchFamily="34" charset="0"/>
              </a:rPr>
              <a:t>Acts 2: 42</a:t>
            </a:r>
            <a:r>
              <a:rPr lang="en-US" dirty="0">
                <a:effectLst/>
                <a:latin typeface="Calibri" panose="020F0502020204030204" pitchFamily="34" charset="0"/>
                <a:ea typeface="Calibri" panose="020F0502020204030204" pitchFamily="34" charset="0"/>
                <a:cs typeface="Calibri" panose="020F0502020204030204" pitchFamily="34" charset="0"/>
              </a:rPr>
              <a:t>  “They were </a:t>
            </a:r>
            <a:r>
              <a:rPr lang="en-US"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continually</a:t>
            </a:r>
            <a:r>
              <a:rPr lang="en-US" dirty="0">
                <a:effectLst/>
                <a:latin typeface="Calibri" panose="020F0502020204030204" pitchFamily="34" charset="0"/>
                <a:ea typeface="Calibri" panose="020F0502020204030204" pitchFamily="34" charset="0"/>
                <a:cs typeface="Calibri" panose="020F0502020204030204" pitchFamily="34" charset="0"/>
              </a:rPr>
              <a:t> devoting themselves to the apostle’s teaching and to fellowship, to the breaking of bread and prayer.” </a:t>
            </a:r>
            <a:r>
              <a:rPr lang="en-US" b="1" dirty="0">
                <a:effectLst/>
                <a:latin typeface="Calibri" panose="020F0502020204030204" pitchFamily="34" charset="0"/>
                <a:ea typeface="Calibri" panose="020F0502020204030204" pitchFamily="34" charset="0"/>
                <a:cs typeface="Calibri" panose="020F0502020204030204" pitchFamily="34" charset="0"/>
              </a:rPr>
              <a:t>v. 46</a:t>
            </a:r>
            <a:r>
              <a:rPr lang="en-US" dirty="0">
                <a:effectLst/>
                <a:latin typeface="Calibri" panose="020F0502020204030204" pitchFamily="34" charset="0"/>
                <a:ea typeface="Calibri" panose="020F0502020204030204" pitchFamily="34" charset="0"/>
                <a:cs typeface="Calibri" panose="020F0502020204030204" pitchFamily="34" charset="0"/>
              </a:rPr>
              <a:t> “</a:t>
            </a:r>
            <a:r>
              <a:rPr lang="en-US"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Day by day </a:t>
            </a:r>
            <a:r>
              <a:rPr lang="en-US" dirty="0">
                <a:effectLst/>
                <a:latin typeface="Calibri" panose="020F0502020204030204" pitchFamily="34" charset="0"/>
                <a:ea typeface="Calibri" panose="020F0502020204030204" pitchFamily="34" charset="0"/>
                <a:cs typeface="Calibri" panose="020F0502020204030204" pitchFamily="34" charset="0"/>
              </a:rPr>
              <a:t>continuing with one mind in the temple, and breaking bread from house to house, they were taking their meals together with gladness and sincerity of heart.” </a:t>
            </a:r>
          </a:p>
          <a:p>
            <a:pPr marL="0" marR="0" lvl="0" indent="0">
              <a:lnSpc>
                <a:spcPct val="105000"/>
              </a:lnSpc>
              <a:spcBef>
                <a:spcPts val="0"/>
              </a:spcBef>
              <a:spcAft>
                <a:spcPts val="800"/>
              </a:spcAft>
              <a:buNone/>
            </a:pPr>
            <a:endParaRPr lang="en-US" sz="1000" dirty="0">
              <a:solidFill>
                <a:srgbClr val="00B050"/>
              </a:solidFill>
              <a:latin typeface="Calibri" panose="020F0502020204030204" pitchFamily="34" charset="0"/>
              <a:ea typeface="Calibri" panose="020F0502020204030204" pitchFamily="34" charset="0"/>
              <a:cs typeface="Calibri" panose="020F0502020204030204" pitchFamily="34" charset="0"/>
            </a:endParaRPr>
          </a:p>
          <a:p>
            <a:pPr marL="0" marR="0" lvl="0" indent="0">
              <a:lnSpc>
                <a:spcPct val="105000"/>
              </a:lnSpc>
              <a:spcBef>
                <a:spcPts val="0"/>
              </a:spcBef>
              <a:spcAft>
                <a:spcPts val="800"/>
              </a:spcAft>
              <a:buNone/>
            </a:pPr>
            <a:r>
              <a:rPr lang="en-US" b="1" dirty="0">
                <a:effectLst/>
                <a:latin typeface="Calibri" panose="020F0502020204030204" pitchFamily="34" charset="0"/>
                <a:ea typeface="Calibri" panose="020F0502020204030204" pitchFamily="34" charset="0"/>
              </a:rPr>
              <a:t>F. Rom 14: 5,6  </a:t>
            </a:r>
            <a:r>
              <a:rPr lang="en-US" dirty="0">
                <a:effectLst/>
                <a:latin typeface="Calibri" panose="020F0502020204030204" pitchFamily="34" charset="0"/>
                <a:ea typeface="Calibri" panose="020F0502020204030204" pitchFamily="34" charset="0"/>
              </a:rPr>
              <a:t>“One person regards one day above another; another regards every day alike. Each person must be fully convinced in his own mind. He who observes the day, observes it for the Lord, and he who eats, does so for the Lord, for he </a:t>
            </a:r>
            <a:r>
              <a:rPr lang="en-US" b="1" dirty="0">
                <a:effectLst/>
                <a:latin typeface="Calibri" panose="020F0502020204030204" pitchFamily="34" charset="0"/>
                <a:ea typeface="Calibri" panose="020F0502020204030204" pitchFamily="34" charset="0"/>
              </a:rPr>
              <a:t>gives thanks to God</a:t>
            </a:r>
            <a:r>
              <a:rPr lang="en-US" dirty="0">
                <a:effectLst/>
                <a:latin typeface="Calibri" panose="020F0502020204030204" pitchFamily="34" charset="0"/>
                <a:ea typeface="Calibri" panose="020F0502020204030204" pitchFamily="34" charset="0"/>
              </a:rPr>
              <a:t>; and he who does not eat, for the Lord he does not eat, </a:t>
            </a:r>
            <a:r>
              <a:rPr lang="en-US" b="1" dirty="0">
                <a:effectLst/>
                <a:latin typeface="Calibri" panose="020F0502020204030204" pitchFamily="34" charset="0"/>
                <a:ea typeface="Calibri" panose="020F0502020204030204" pitchFamily="34" charset="0"/>
              </a:rPr>
              <a:t>and gives thanks to God.</a:t>
            </a:r>
            <a:r>
              <a:rPr lang="en-US" dirty="0">
                <a:effectLst/>
                <a:latin typeface="Calibri" panose="020F0502020204030204" pitchFamily="34" charset="0"/>
                <a:ea typeface="Calibri" panose="020F0502020204030204" pitchFamily="34" charset="0"/>
              </a:rPr>
              <a: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569733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TotalTime>
  <Words>1461</Words>
  <Application>Microsoft Office PowerPoint</Application>
  <PresentationFormat>Widescreen</PresentationFormat>
  <Paragraphs>41</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Abadi Extra Light</vt:lpstr>
      <vt:lpstr>Arial</vt:lpstr>
      <vt:lpstr>Calibri</vt:lpstr>
      <vt:lpstr>Calibri Light</vt:lpstr>
      <vt:lpstr>Tempus Sans ITC</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cp:lastModifiedBy>
  <cp:revision>34</cp:revision>
  <dcterms:created xsi:type="dcterms:W3CDTF">2019-04-11T15:26:57Z</dcterms:created>
  <dcterms:modified xsi:type="dcterms:W3CDTF">2022-08-31T17:53:09Z</dcterms:modified>
</cp:coreProperties>
</file>